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9" r:id="rId2"/>
    <p:sldId id="348" r:id="rId3"/>
    <p:sldId id="384" r:id="rId4"/>
    <p:sldId id="296" r:id="rId5"/>
    <p:sldId id="385" r:id="rId6"/>
    <p:sldId id="347" r:id="rId7"/>
    <p:sldId id="349" r:id="rId8"/>
    <p:sldId id="386" r:id="rId9"/>
    <p:sldId id="302" r:id="rId10"/>
    <p:sldId id="351" r:id="rId11"/>
    <p:sldId id="350" r:id="rId12"/>
    <p:sldId id="352" r:id="rId13"/>
    <p:sldId id="387" r:id="rId14"/>
    <p:sldId id="391" r:id="rId15"/>
    <p:sldId id="388" r:id="rId16"/>
    <p:sldId id="389" r:id="rId17"/>
    <p:sldId id="392" r:id="rId18"/>
    <p:sldId id="393" r:id="rId19"/>
    <p:sldId id="390" r:id="rId20"/>
    <p:sldId id="394" r:id="rId21"/>
    <p:sldId id="395" r:id="rId22"/>
    <p:sldId id="401" r:id="rId23"/>
    <p:sldId id="398" r:id="rId24"/>
    <p:sldId id="400" r:id="rId25"/>
    <p:sldId id="404" r:id="rId26"/>
    <p:sldId id="403" r:id="rId27"/>
    <p:sldId id="405" r:id="rId28"/>
    <p:sldId id="409" r:id="rId29"/>
    <p:sldId id="407" r:id="rId30"/>
    <p:sldId id="413" r:id="rId31"/>
    <p:sldId id="406" r:id="rId32"/>
    <p:sldId id="408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6" r:id="rId41"/>
    <p:sldId id="425" r:id="rId42"/>
    <p:sldId id="357" r:id="rId43"/>
    <p:sldId id="428" r:id="rId44"/>
    <p:sldId id="429" r:id="rId45"/>
    <p:sldId id="430" r:id="rId46"/>
    <p:sldId id="365" r:id="rId47"/>
    <p:sldId id="364" r:id="rId48"/>
    <p:sldId id="297" r:id="rId49"/>
    <p:sldId id="366" r:id="rId50"/>
    <p:sldId id="431" r:id="rId51"/>
    <p:sldId id="434" r:id="rId52"/>
    <p:sldId id="432" r:id="rId53"/>
    <p:sldId id="433" r:id="rId54"/>
    <p:sldId id="435" r:id="rId55"/>
    <p:sldId id="436" r:id="rId56"/>
    <p:sldId id="298" r:id="rId57"/>
    <p:sldId id="370" r:id="rId58"/>
    <p:sldId id="371" r:id="rId59"/>
    <p:sldId id="372" r:id="rId60"/>
    <p:sldId id="374" r:id="rId61"/>
    <p:sldId id="373" r:id="rId62"/>
    <p:sldId id="441" r:id="rId63"/>
    <p:sldId id="383" r:id="rId64"/>
    <p:sldId id="444" r:id="rId65"/>
    <p:sldId id="442" r:id="rId66"/>
    <p:sldId id="443" r:id="rId67"/>
    <p:sldId id="445" r:id="rId68"/>
    <p:sldId id="437" r:id="rId69"/>
    <p:sldId id="438" r:id="rId70"/>
    <p:sldId id="439" r:id="rId71"/>
    <p:sldId id="446" r:id="rId72"/>
    <p:sldId id="440" r:id="rId73"/>
    <p:sldId id="461" r:id="rId74"/>
    <p:sldId id="460" r:id="rId75"/>
    <p:sldId id="450" r:id="rId76"/>
    <p:sldId id="447" r:id="rId77"/>
    <p:sldId id="375" r:id="rId78"/>
    <p:sldId id="301" r:id="rId79"/>
    <p:sldId id="410" r:id="rId80"/>
    <p:sldId id="411" r:id="rId81"/>
    <p:sldId id="427" r:id="rId82"/>
    <p:sldId id="448" r:id="rId83"/>
    <p:sldId id="355" r:id="rId84"/>
    <p:sldId id="457" r:id="rId85"/>
    <p:sldId id="458" r:id="rId86"/>
    <p:sldId id="451" r:id="rId87"/>
    <p:sldId id="456" r:id="rId88"/>
    <p:sldId id="454" r:id="rId89"/>
    <p:sldId id="452" r:id="rId90"/>
    <p:sldId id="455" r:id="rId91"/>
    <p:sldId id="354" r:id="rId92"/>
    <p:sldId id="453" r:id="rId93"/>
    <p:sldId id="449" r:id="rId94"/>
    <p:sldId id="459" r:id="rId95"/>
    <p:sldId id="462" r:id="rId96"/>
    <p:sldId id="358" r:id="rId97"/>
    <p:sldId id="361" r:id="rId98"/>
    <p:sldId id="360" r:id="rId99"/>
    <p:sldId id="362" r:id="rId100"/>
    <p:sldId id="412" r:id="rId10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4" autoAdjust="0"/>
    <p:restoredTop sz="86911" autoAdjust="0"/>
  </p:normalViewPr>
  <p:slideViewPr>
    <p:cSldViewPr>
      <p:cViewPr varScale="1">
        <p:scale>
          <a:sx n="122" d="100"/>
          <a:sy n="122" d="100"/>
        </p:scale>
        <p:origin x="6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9B71B-AB8A-43B1-B97A-02FE543014D7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B0B89-520F-4805-AAF2-519AE1536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0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0B89-520F-4805-AAF2-519AE153641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2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0B89-520F-4805-AAF2-519AE153641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2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0B89-520F-4805-AAF2-519AE153641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2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0B89-520F-4805-AAF2-519AE153641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2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0B89-520F-4805-AAF2-519AE153641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2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0B89-520F-4805-AAF2-519AE153641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2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0B89-520F-4805-AAF2-519AE153641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2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0B89-520F-4805-AAF2-519AE153641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2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2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3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4.png"/><Relationship Id="rId4" Type="http://schemas.openxmlformats.org/officeDocument/2006/relationships/image" Target="../media/image34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2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次元ゲームシーンの学習に</a:t>
            </a:r>
            <a:br>
              <a:rPr lang="en-US" altLang="ja-JP" dirty="0"/>
            </a:br>
            <a:r>
              <a:rPr lang="ja-JP" altLang="en-US" dirty="0"/>
              <a:t>基づく単一画像の</a:t>
            </a:r>
            <a:r>
              <a:rPr lang="en-US" altLang="ja-JP" dirty="0"/>
              <a:t>3</a:t>
            </a:r>
            <a:r>
              <a:rPr lang="ja-JP" altLang="en-US" dirty="0"/>
              <a:t>次元化</a:t>
            </a:r>
          </a:p>
        </p:txBody>
      </p:sp>
      <p:sp>
        <p:nvSpPr>
          <p:cNvPr id="14338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41576"/>
            <a:ext cx="64008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>
                <a:solidFill>
                  <a:schemeClr val="tx1"/>
                </a:solidFill>
              </a:rPr>
              <a:t>岡部 誠 </a:t>
            </a:r>
            <a:r>
              <a:rPr lang="en-US" altLang="ja-JP" dirty="0">
                <a:solidFill>
                  <a:schemeClr val="tx1"/>
                </a:solidFill>
              </a:rPr>
              <a:t>(UEC)</a:t>
            </a:r>
          </a:p>
          <a:p>
            <a:r>
              <a:rPr lang="ja-JP" altLang="en-US" dirty="0">
                <a:solidFill>
                  <a:schemeClr val="tx1"/>
                </a:solidFill>
              </a:rPr>
              <a:t>安生 健一 </a:t>
            </a:r>
            <a:r>
              <a:rPr lang="en-US" altLang="ja-JP" dirty="0">
                <a:solidFill>
                  <a:schemeClr val="tx1"/>
                </a:solidFill>
              </a:rPr>
              <a:t>(OLM)</a:t>
            </a:r>
          </a:p>
          <a:p>
            <a:r>
              <a:rPr lang="ja-JP" altLang="en-US" dirty="0">
                <a:solidFill>
                  <a:schemeClr val="tx1"/>
                </a:solidFill>
              </a:rPr>
              <a:t>尾内 理紀夫 </a:t>
            </a:r>
            <a:r>
              <a:rPr lang="en-US" altLang="ja-JP" dirty="0">
                <a:solidFill>
                  <a:schemeClr val="tx1"/>
                </a:solidFill>
              </a:rPr>
              <a:t>(UEC)</a:t>
            </a:r>
          </a:p>
        </p:txBody>
      </p:sp>
    </p:spTree>
    <p:extLst>
      <p:ext uri="{BB962C8B-B14F-4D97-AF65-F5344CB8AC3E}">
        <p14:creationId xmlns:p14="http://schemas.microsoft.com/office/powerpoint/2010/main" val="412201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既存研究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430187" y="1388725"/>
            <a:ext cx="3629025" cy="2379107"/>
            <a:chOff x="430188" y="1316077"/>
            <a:chExt cx="3629025" cy="23791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45837" y="3325852"/>
              <a:ext cx="171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2D Line Drawing</a:t>
              </a:r>
              <a:endParaRPr kumimoji="1" lang="ja-JP" altLang="en-US" dirty="0"/>
            </a:p>
          </p:txBody>
        </p:sp>
        <p:pic>
          <p:nvPicPr>
            <p:cNvPr id="6150" name="Picture 6" descr="http://ars.els-cdn.com/content/image/1-s2.0-S0010448509000396-gr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8" y="1316077"/>
              <a:ext cx="362902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670758" y="1700808"/>
            <a:ext cx="4149714" cy="2012236"/>
            <a:chOff x="4860032" y="1928574"/>
            <a:chExt cx="4149714" cy="201223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345157" y="3571478"/>
              <a:ext cx="318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Shape-from-X (shading, texture)</a:t>
              </a:r>
              <a:endParaRPr kumimoji="1" lang="ja-JP" altLang="en-US" dirty="0"/>
            </a:p>
          </p:txBody>
        </p:sp>
        <p:pic>
          <p:nvPicPr>
            <p:cNvPr id="6152" name="Picture 8" descr="http://hal.inria.fr/docs/00/39/42/30/IMG/pradosFaceAndReconstruc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28574"/>
              <a:ext cx="4149714" cy="146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486759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結果と考察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法線を積分して形状を出してみる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993195" y="2420888"/>
            <a:ext cx="3971293" cy="1955507"/>
            <a:chOff x="4848335" y="4499599"/>
            <a:chExt cx="4260169" cy="2097753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5116994" y="4499599"/>
              <a:ext cx="0" cy="187220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4848335" y="6083775"/>
              <a:ext cx="4260169" cy="113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43"/>
            <p:cNvSpPr txBox="1">
              <a:spLocks noChangeArrowheads="1"/>
            </p:cNvSpPr>
            <p:nvPr/>
          </p:nvSpPr>
          <p:spPr bwMode="auto">
            <a:xfrm>
              <a:off x="8376727" y="6113727"/>
              <a:ext cx="42985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位置</a:t>
              </a: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5134480" y="5355530"/>
              <a:ext cx="3909060" cy="1241822"/>
            </a:xfrm>
            <a:custGeom>
              <a:avLst/>
              <a:gdLst>
                <a:gd name="connsiteX0" fmla="*/ 0 w 3909060"/>
                <a:gd name="connsiteY0" fmla="*/ 513259 h 1241822"/>
                <a:gd name="connsiteX1" fmla="*/ 289560 w 3909060"/>
                <a:gd name="connsiteY1" fmla="*/ 505639 h 1241822"/>
                <a:gd name="connsiteX2" fmla="*/ 472440 w 3909060"/>
                <a:gd name="connsiteY2" fmla="*/ 494209 h 1241822"/>
                <a:gd name="connsiteX3" fmla="*/ 510540 w 3909060"/>
                <a:gd name="connsiteY3" fmla="*/ 387529 h 1241822"/>
                <a:gd name="connsiteX4" fmla="*/ 518160 w 3909060"/>
                <a:gd name="connsiteY4" fmla="*/ 105589 h 1241822"/>
                <a:gd name="connsiteX5" fmla="*/ 537210 w 3909060"/>
                <a:gd name="connsiteY5" fmla="*/ 40819 h 1241822"/>
                <a:gd name="connsiteX6" fmla="*/ 609600 w 3909060"/>
                <a:gd name="connsiteY6" fmla="*/ 21769 h 1241822"/>
                <a:gd name="connsiteX7" fmla="*/ 655320 w 3909060"/>
                <a:gd name="connsiteY7" fmla="*/ 357049 h 1241822"/>
                <a:gd name="connsiteX8" fmla="*/ 704850 w 3909060"/>
                <a:gd name="connsiteY8" fmla="*/ 501829 h 1241822"/>
                <a:gd name="connsiteX9" fmla="*/ 826770 w 3909060"/>
                <a:gd name="connsiteY9" fmla="*/ 513259 h 1241822"/>
                <a:gd name="connsiteX10" fmla="*/ 994410 w 3909060"/>
                <a:gd name="connsiteY10" fmla="*/ 532309 h 1241822"/>
                <a:gd name="connsiteX11" fmla="*/ 1112520 w 3909060"/>
                <a:gd name="connsiteY11" fmla="*/ 585649 h 1241822"/>
                <a:gd name="connsiteX12" fmla="*/ 1405890 w 3909060"/>
                <a:gd name="connsiteY12" fmla="*/ 619939 h 1241822"/>
                <a:gd name="connsiteX13" fmla="*/ 1584960 w 3909060"/>
                <a:gd name="connsiteY13" fmla="*/ 638989 h 1241822"/>
                <a:gd name="connsiteX14" fmla="*/ 1710690 w 3909060"/>
                <a:gd name="connsiteY14" fmla="*/ 638989 h 1241822"/>
                <a:gd name="connsiteX15" fmla="*/ 1733550 w 3909060"/>
                <a:gd name="connsiteY15" fmla="*/ 722809 h 1241822"/>
                <a:gd name="connsiteX16" fmla="*/ 1767840 w 3909060"/>
                <a:gd name="connsiteY16" fmla="*/ 1000939 h 1241822"/>
                <a:gd name="connsiteX17" fmla="*/ 1832610 w 3909060"/>
                <a:gd name="connsiteY17" fmla="*/ 882829 h 1241822"/>
                <a:gd name="connsiteX18" fmla="*/ 1851660 w 3909060"/>
                <a:gd name="connsiteY18" fmla="*/ 722809 h 1241822"/>
                <a:gd name="connsiteX19" fmla="*/ 1920240 w 3909060"/>
                <a:gd name="connsiteY19" fmla="*/ 448489 h 1241822"/>
                <a:gd name="connsiteX20" fmla="*/ 1981200 w 3909060"/>
                <a:gd name="connsiteY20" fmla="*/ 623749 h 1241822"/>
                <a:gd name="connsiteX21" fmla="*/ 1996440 w 3909060"/>
                <a:gd name="connsiteY21" fmla="*/ 779959 h 1241822"/>
                <a:gd name="connsiteX22" fmla="*/ 2030730 w 3909060"/>
                <a:gd name="connsiteY22" fmla="*/ 818059 h 1241822"/>
                <a:gd name="connsiteX23" fmla="*/ 2141220 w 3909060"/>
                <a:gd name="connsiteY23" fmla="*/ 844729 h 1241822"/>
                <a:gd name="connsiteX24" fmla="*/ 2305050 w 3909060"/>
                <a:gd name="connsiteY24" fmla="*/ 859969 h 1241822"/>
                <a:gd name="connsiteX25" fmla="*/ 2396490 w 3909060"/>
                <a:gd name="connsiteY25" fmla="*/ 821869 h 1241822"/>
                <a:gd name="connsiteX26" fmla="*/ 2491740 w 3909060"/>
                <a:gd name="connsiteY26" fmla="*/ 745669 h 1241822"/>
                <a:gd name="connsiteX27" fmla="*/ 2701290 w 3909060"/>
                <a:gd name="connsiteY27" fmla="*/ 734239 h 1241822"/>
                <a:gd name="connsiteX28" fmla="*/ 2796540 w 3909060"/>
                <a:gd name="connsiteY28" fmla="*/ 772339 h 1241822"/>
                <a:gd name="connsiteX29" fmla="*/ 2865120 w 3909060"/>
                <a:gd name="connsiteY29" fmla="*/ 1157149 h 1241822"/>
                <a:gd name="connsiteX30" fmla="*/ 2945130 w 3909060"/>
                <a:gd name="connsiteY30" fmla="*/ 1214299 h 1241822"/>
                <a:gd name="connsiteX31" fmla="*/ 3006090 w 3909060"/>
                <a:gd name="connsiteY31" fmla="*/ 806629 h 1241822"/>
                <a:gd name="connsiteX32" fmla="*/ 3078480 w 3909060"/>
                <a:gd name="connsiteY32" fmla="*/ 745669 h 1241822"/>
                <a:gd name="connsiteX33" fmla="*/ 3261360 w 3909060"/>
                <a:gd name="connsiteY33" fmla="*/ 734239 h 1241822"/>
                <a:gd name="connsiteX34" fmla="*/ 3493770 w 3909060"/>
                <a:gd name="connsiteY34" fmla="*/ 738049 h 1241822"/>
                <a:gd name="connsiteX35" fmla="*/ 3642360 w 3909060"/>
                <a:gd name="connsiteY35" fmla="*/ 791389 h 1241822"/>
                <a:gd name="connsiteX36" fmla="*/ 3840480 w 3909060"/>
                <a:gd name="connsiteY36" fmla="*/ 802819 h 1241822"/>
                <a:gd name="connsiteX37" fmla="*/ 3909060 w 3909060"/>
                <a:gd name="connsiteY37" fmla="*/ 795199 h 124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9060" h="1241822">
                  <a:moveTo>
                    <a:pt x="0" y="513259"/>
                  </a:moveTo>
                  <a:lnTo>
                    <a:pt x="289560" y="505639"/>
                  </a:lnTo>
                  <a:cubicBezTo>
                    <a:pt x="368300" y="502464"/>
                    <a:pt x="435610" y="513894"/>
                    <a:pt x="472440" y="494209"/>
                  </a:cubicBezTo>
                  <a:cubicBezTo>
                    <a:pt x="509270" y="474524"/>
                    <a:pt x="502920" y="452299"/>
                    <a:pt x="510540" y="387529"/>
                  </a:cubicBezTo>
                  <a:cubicBezTo>
                    <a:pt x="518160" y="322759"/>
                    <a:pt x="513715" y="163374"/>
                    <a:pt x="518160" y="105589"/>
                  </a:cubicBezTo>
                  <a:cubicBezTo>
                    <a:pt x="522605" y="47804"/>
                    <a:pt x="521970" y="54789"/>
                    <a:pt x="537210" y="40819"/>
                  </a:cubicBezTo>
                  <a:cubicBezTo>
                    <a:pt x="552450" y="26849"/>
                    <a:pt x="589915" y="-30936"/>
                    <a:pt x="609600" y="21769"/>
                  </a:cubicBezTo>
                  <a:cubicBezTo>
                    <a:pt x="629285" y="74474"/>
                    <a:pt x="639445" y="277039"/>
                    <a:pt x="655320" y="357049"/>
                  </a:cubicBezTo>
                  <a:cubicBezTo>
                    <a:pt x="671195" y="437059"/>
                    <a:pt x="676275" y="475794"/>
                    <a:pt x="704850" y="501829"/>
                  </a:cubicBezTo>
                  <a:cubicBezTo>
                    <a:pt x="733425" y="527864"/>
                    <a:pt x="826770" y="513259"/>
                    <a:pt x="826770" y="513259"/>
                  </a:cubicBezTo>
                  <a:cubicBezTo>
                    <a:pt x="875030" y="518339"/>
                    <a:pt x="946785" y="520244"/>
                    <a:pt x="994410" y="532309"/>
                  </a:cubicBezTo>
                  <a:cubicBezTo>
                    <a:pt x="1042035" y="544374"/>
                    <a:pt x="1043940" y="571044"/>
                    <a:pt x="1112520" y="585649"/>
                  </a:cubicBezTo>
                  <a:cubicBezTo>
                    <a:pt x="1181100" y="600254"/>
                    <a:pt x="1405890" y="619939"/>
                    <a:pt x="1405890" y="619939"/>
                  </a:cubicBezTo>
                  <a:cubicBezTo>
                    <a:pt x="1484630" y="628829"/>
                    <a:pt x="1534160" y="635814"/>
                    <a:pt x="1584960" y="638989"/>
                  </a:cubicBezTo>
                  <a:cubicBezTo>
                    <a:pt x="1635760" y="642164"/>
                    <a:pt x="1685925" y="625019"/>
                    <a:pt x="1710690" y="638989"/>
                  </a:cubicBezTo>
                  <a:cubicBezTo>
                    <a:pt x="1735455" y="652959"/>
                    <a:pt x="1724025" y="662484"/>
                    <a:pt x="1733550" y="722809"/>
                  </a:cubicBezTo>
                  <a:cubicBezTo>
                    <a:pt x="1743075" y="783134"/>
                    <a:pt x="1751330" y="974269"/>
                    <a:pt x="1767840" y="1000939"/>
                  </a:cubicBezTo>
                  <a:cubicBezTo>
                    <a:pt x="1784350" y="1027609"/>
                    <a:pt x="1818640" y="929184"/>
                    <a:pt x="1832610" y="882829"/>
                  </a:cubicBezTo>
                  <a:cubicBezTo>
                    <a:pt x="1846580" y="836474"/>
                    <a:pt x="1837055" y="795199"/>
                    <a:pt x="1851660" y="722809"/>
                  </a:cubicBezTo>
                  <a:cubicBezTo>
                    <a:pt x="1866265" y="650419"/>
                    <a:pt x="1898650" y="464999"/>
                    <a:pt x="1920240" y="448489"/>
                  </a:cubicBezTo>
                  <a:cubicBezTo>
                    <a:pt x="1941830" y="431979"/>
                    <a:pt x="1968500" y="568504"/>
                    <a:pt x="1981200" y="623749"/>
                  </a:cubicBezTo>
                  <a:cubicBezTo>
                    <a:pt x="1993900" y="678994"/>
                    <a:pt x="1988185" y="747574"/>
                    <a:pt x="1996440" y="779959"/>
                  </a:cubicBezTo>
                  <a:cubicBezTo>
                    <a:pt x="2004695" y="812344"/>
                    <a:pt x="2006600" y="807264"/>
                    <a:pt x="2030730" y="818059"/>
                  </a:cubicBezTo>
                  <a:cubicBezTo>
                    <a:pt x="2054860" y="828854"/>
                    <a:pt x="2095500" y="837744"/>
                    <a:pt x="2141220" y="844729"/>
                  </a:cubicBezTo>
                  <a:cubicBezTo>
                    <a:pt x="2186940" y="851714"/>
                    <a:pt x="2262505" y="863779"/>
                    <a:pt x="2305050" y="859969"/>
                  </a:cubicBezTo>
                  <a:cubicBezTo>
                    <a:pt x="2347595" y="856159"/>
                    <a:pt x="2365375" y="840919"/>
                    <a:pt x="2396490" y="821869"/>
                  </a:cubicBezTo>
                  <a:cubicBezTo>
                    <a:pt x="2427605" y="802819"/>
                    <a:pt x="2440940" y="760274"/>
                    <a:pt x="2491740" y="745669"/>
                  </a:cubicBezTo>
                  <a:cubicBezTo>
                    <a:pt x="2542540" y="731064"/>
                    <a:pt x="2650490" y="729794"/>
                    <a:pt x="2701290" y="734239"/>
                  </a:cubicBezTo>
                  <a:cubicBezTo>
                    <a:pt x="2752090" y="738684"/>
                    <a:pt x="2769235" y="701854"/>
                    <a:pt x="2796540" y="772339"/>
                  </a:cubicBezTo>
                  <a:cubicBezTo>
                    <a:pt x="2823845" y="842824"/>
                    <a:pt x="2840355" y="1083489"/>
                    <a:pt x="2865120" y="1157149"/>
                  </a:cubicBezTo>
                  <a:cubicBezTo>
                    <a:pt x="2889885" y="1230809"/>
                    <a:pt x="2921635" y="1272719"/>
                    <a:pt x="2945130" y="1214299"/>
                  </a:cubicBezTo>
                  <a:cubicBezTo>
                    <a:pt x="2968625" y="1155879"/>
                    <a:pt x="2983865" y="884734"/>
                    <a:pt x="3006090" y="806629"/>
                  </a:cubicBezTo>
                  <a:cubicBezTo>
                    <a:pt x="3028315" y="728524"/>
                    <a:pt x="3035935" y="757734"/>
                    <a:pt x="3078480" y="745669"/>
                  </a:cubicBezTo>
                  <a:cubicBezTo>
                    <a:pt x="3121025" y="733604"/>
                    <a:pt x="3261360" y="734239"/>
                    <a:pt x="3261360" y="734239"/>
                  </a:cubicBezTo>
                  <a:cubicBezTo>
                    <a:pt x="3330575" y="732969"/>
                    <a:pt x="3430270" y="728524"/>
                    <a:pt x="3493770" y="738049"/>
                  </a:cubicBezTo>
                  <a:cubicBezTo>
                    <a:pt x="3557270" y="747574"/>
                    <a:pt x="3584575" y="780594"/>
                    <a:pt x="3642360" y="791389"/>
                  </a:cubicBezTo>
                  <a:cubicBezTo>
                    <a:pt x="3700145" y="802184"/>
                    <a:pt x="3796030" y="802184"/>
                    <a:pt x="3840480" y="802819"/>
                  </a:cubicBezTo>
                  <a:cubicBezTo>
                    <a:pt x="3884930" y="803454"/>
                    <a:pt x="3896995" y="799326"/>
                    <a:pt x="3909060" y="79519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-96580" y="2420888"/>
            <a:ext cx="4150634" cy="1812381"/>
            <a:chOff x="-96580" y="4499599"/>
            <a:chExt cx="4452556" cy="1944216"/>
          </a:xfrm>
        </p:grpSpPr>
        <p:cxnSp>
          <p:nvCxnSpPr>
            <p:cNvPr id="4" name="直線矢印コネクタ 3"/>
            <p:cNvCxnSpPr/>
            <p:nvPr/>
          </p:nvCxnSpPr>
          <p:spPr>
            <a:xfrm flipV="1">
              <a:off x="364466" y="4499599"/>
              <a:ext cx="0" cy="187220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/>
            <p:cNvCxnSpPr/>
            <p:nvPr/>
          </p:nvCxnSpPr>
          <p:spPr>
            <a:xfrm>
              <a:off x="95807" y="6083775"/>
              <a:ext cx="4260169" cy="113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42"/>
            <p:cNvSpPr txBox="1">
              <a:spLocks noChangeArrowheads="1"/>
            </p:cNvSpPr>
            <p:nvPr/>
          </p:nvSpPr>
          <p:spPr bwMode="auto">
            <a:xfrm>
              <a:off x="-96580" y="4809568"/>
              <a:ext cx="26439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値</a:t>
              </a:r>
            </a:p>
          </p:txBody>
        </p:sp>
        <p:sp>
          <p:nvSpPr>
            <p:cNvPr id="7" name="テキスト ボックス 43"/>
            <p:cNvSpPr txBox="1">
              <a:spLocks noChangeArrowheads="1"/>
            </p:cNvSpPr>
            <p:nvPr/>
          </p:nvSpPr>
          <p:spPr bwMode="auto">
            <a:xfrm>
              <a:off x="3624199" y="6113727"/>
              <a:ext cx="42985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位置</a:t>
              </a: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395536" y="5114411"/>
              <a:ext cx="3835546" cy="843754"/>
            </a:xfrm>
            <a:custGeom>
              <a:avLst/>
              <a:gdLst>
                <a:gd name="connsiteX0" fmla="*/ 0 w 3826042"/>
                <a:gd name="connsiteY0" fmla="*/ 753350 h 993981"/>
                <a:gd name="connsiteX1" fmla="*/ 320842 w 3826042"/>
                <a:gd name="connsiteY1" fmla="*/ 681160 h 993981"/>
                <a:gd name="connsiteX2" fmla="*/ 529390 w 3826042"/>
                <a:gd name="connsiteY2" fmla="*/ 576886 h 993981"/>
                <a:gd name="connsiteX3" fmla="*/ 609600 w 3826042"/>
                <a:gd name="connsiteY3" fmla="*/ 223960 h 993981"/>
                <a:gd name="connsiteX4" fmla="*/ 986590 w 3826042"/>
                <a:gd name="connsiteY4" fmla="*/ 71560 h 993981"/>
                <a:gd name="connsiteX5" fmla="*/ 1371600 w 3826042"/>
                <a:gd name="connsiteY5" fmla="*/ 31455 h 993981"/>
                <a:gd name="connsiteX6" fmla="*/ 1724526 w 3826042"/>
                <a:gd name="connsiteY6" fmla="*/ 15413 h 993981"/>
                <a:gd name="connsiteX7" fmla="*/ 1868905 w 3826042"/>
                <a:gd name="connsiteY7" fmla="*/ 264065 h 993981"/>
                <a:gd name="connsiteX8" fmla="*/ 1989221 w 3826042"/>
                <a:gd name="connsiteY8" fmla="*/ 79581 h 993981"/>
                <a:gd name="connsiteX9" fmla="*/ 2454442 w 3826042"/>
                <a:gd name="connsiteY9" fmla="*/ 288129 h 993981"/>
                <a:gd name="connsiteX10" fmla="*/ 2775284 w 3826042"/>
                <a:gd name="connsiteY10" fmla="*/ 336255 h 993981"/>
                <a:gd name="connsiteX11" fmla="*/ 2887579 w 3826042"/>
                <a:gd name="connsiteY11" fmla="*/ 793455 h 993981"/>
                <a:gd name="connsiteX12" fmla="*/ 3112169 w 3826042"/>
                <a:gd name="connsiteY12" fmla="*/ 897729 h 993981"/>
                <a:gd name="connsiteX13" fmla="*/ 3521242 w 3826042"/>
                <a:gd name="connsiteY13" fmla="*/ 889707 h 993981"/>
                <a:gd name="connsiteX14" fmla="*/ 3826042 w 3826042"/>
                <a:gd name="connsiteY14" fmla="*/ 993981 h 9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6042" h="993981">
                  <a:moveTo>
                    <a:pt x="0" y="753350"/>
                  </a:moveTo>
                  <a:cubicBezTo>
                    <a:pt x="116305" y="731960"/>
                    <a:pt x="232610" y="710571"/>
                    <a:pt x="320842" y="681160"/>
                  </a:cubicBezTo>
                  <a:cubicBezTo>
                    <a:pt x="409074" y="651749"/>
                    <a:pt x="481264" y="653086"/>
                    <a:pt x="529390" y="576886"/>
                  </a:cubicBezTo>
                  <a:cubicBezTo>
                    <a:pt x="577516" y="500686"/>
                    <a:pt x="533400" y="308181"/>
                    <a:pt x="609600" y="223960"/>
                  </a:cubicBezTo>
                  <a:cubicBezTo>
                    <a:pt x="685800" y="139739"/>
                    <a:pt x="859590" y="103644"/>
                    <a:pt x="986590" y="71560"/>
                  </a:cubicBezTo>
                  <a:cubicBezTo>
                    <a:pt x="1113590" y="39476"/>
                    <a:pt x="1248611" y="40813"/>
                    <a:pt x="1371600" y="31455"/>
                  </a:cubicBezTo>
                  <a:cubicBezTo>
                    <a:pt x="1494589" y="22097"/>
                    <a:pt x="1641642" y="-23355"/>
                    <a:pt x="1724526" y="15413"/>
                  </a:cubicBezTo>
                  <a:cubicBezTo>
                    <a:pt x="1807410" y="54181"/>
                    <a:pt x="1824789" y="253370"/>
                    <a:pt x="1868905" y="264065"/>
                  </a:cubicBezTo>
                  <a:cubicBezTo>
                    <a:pt x="1913021" y="274760"/>
                    <a:pt x="1891632" y="75570"/>
                    <a:pt x="1989221" y="79581"/>
                  </a:cubicBezTo>
                  <a:cubicBezTo>
                    <a:pt x="2086810" y="83592"/>
                    <a:pt x="2323432" y="245350"/>
                    <a:pt x="2454442" y="288129"/>
                  </a:cubicBezTo>
                  <a:cubicBezTo>
                    <a:pt x="2585452" y="330908"/>
                    <a:pt x="2703095" y="252034"/>
                    <a:pt x="2775284" y="336255"/>
                  </a:cubicBezTo>
                  <a:cubicBezTo>
                    <a:pt x="2847473" y="420476"/>
                    <a:pt x="2831431" y="699876"/>
                    <a:pt x="2887579" y="793455"/>
                  </a:cubicBezTo>
                  <a:cubicBezTo>
                    <a:pt x="2943727" y="887034"/>
                    <a:pt x="3006559" y="881687"/>
                    <a:pt x="3112169" y="897729"/>
                  </a:cubicBezTo>
                  <a:cubicBezTo>
                    <a:pt x="3217780" y="913771"/>
                    <a:pt x="3402263" y="873665"/>
                    <a:pt x="3521242" y="889707"/>
                  </a:cubicBezTo>
                  <a:cubicBezTo>
                    <a:pt x="3640221" y="905749"/>
                    <a:pt x="3733131" y="949865"/>
                    <a:pt x="3826042" y="9939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5" name="Picture 2" descr="C:\Users\makoto\Desktop\新しいフォルダー\flat01\42538c5cae67d70bfe2e7f674ba74a65\res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439703" cy="199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右矢印 17"/>
          <p:cNvSpPr/>
          <p:nvPr/>
        </p:nvSpPr>
        <p:spPr>
          <a:xfrm>
            <a:off x="4139952" y="2718968"/>
            <a:ext cx="1008112" cy="999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83968" y="3034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微分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11291" y="2571302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傾き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 rot="10800000">
            <a:off x="4139952" y="4941168"/>
            <a:ext cx="1008112" cy="999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29725" y="52373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積分</a:t>
            </a:r>
          </a:p>
        </p:txBody>
      </p:sp>
      <p:sp>
        <p:nvSpPr>
          <p:cNvPr id="24" name="テキスト ボックス 42"/>
          <p:cNvSpPr txBox="1">
            <a:spLocks noChangeArrowheads="1"/>
          </p:cNvSpPr>
          <p:nvPr/>
        </p:nvSpPr>
        <p:spPr bwMode="auto">
          <a:xfrm>
            <a:off x="1097309" y="5148481"/>
            <a:ext cx="20345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lang="en-US" altLang="ja-JP" sz="3200" dirty="0">
                <a:latin typeface="Calibri" pitchFamily="34" charset="0"/>
              </a:rPr>
              <a:t>3</a:t>
            </a:r>
            <a:r>
              <a:rPr lang="ja-JP" altLang="en-US" sz="3200" dirty="0">
                <a:latin typeface="Calibri" pitchFamily="34" charset="0"/>
              </a:rPr>
              <a:t>次元形状</a:t>
            </a:r>
          </a:p>
        </p:txBody>
      </p:sp>
      <p:sp>
        <p:nvSpPr>
          <p:cNvPr id="25" name="テキスト ボックス 43"/>
          <p:cNvSpPr txBox="1">
            <a:spLocks noChangeArrowheads="1"/>
          </p:cNvSpPr>
          <p:nvPr/>
        </p:nvSpPr>
        <p:spPr bwMode="auto">
          <a:xfrm>
            <a:off x="3563888" y="6165304"/>
            <a:ext cx="2280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FF0000"/>
                </a:solidFill>
                <a:latin typeface="Calibri" pitchFamily="34" charset="0"/>
              </a:rPr>
              <a:t>ポアソン方程式</a:t>
            </a:r>
          </a:p>
        </p:txBody>
      </p:sp>
    </p:spTree>
    <p:extLst>
      <p:ext uri="{BB962C8B-B14F-4D97-AF65-F5344CB8AC3E}">
        <p14:creationId xmlns:p14="http://schemas.microsoft.com/office/powerpoint/2010/main" val="279062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既存研究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493466" y="4139788"/>
            <a:ext cx="3502470" cy="2601580"/>
            <a:chOff x="692011" y="4179912"/>
            <a:chExt cx="3267075" cy="24267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560476" y="6237312"/>
              <a:ext cx="158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Outdoor Scene</a:t>
              </a:r>
              <a:endParaRPr kumimoji="1" lang="ja-JP" altLang="en-US" dirty="0"/>
            </a:p>
          </p:txBody>
        </p:sp>
        <p:pic>
          <p:nvPicPr>
            <p:cNvPr id="6148" name="Picture 4" descr="http://www.cs.cmu.edu/~efros/img/popup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1" y="4179912"/>
              <a:ext cx="326707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グループ化 9"/>
          <p:cNvGrpSpPr/>
          <p:nvPr/>
        </p:nvGrpSpPr>
        <p:grpSpPr>
          <a:xfrm>
            <a:off x="430187" y="1388725"/>
            <a:ext cx="3629025" cy="2379107"/>
            <a:chOff x="430188" y="1316077"/>
            <a:chExt cx="3629025" cy="23791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45837" y="3325852"/>
              <a:ext cx="171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2D Line Drawing</a:t>
              </a:r>
              <a:endParaRPr kumimoji="1" lang="ja-JP" altLang="en-US" dirty="0"/>
            </a:p>
          </p:txBody>
        </p:sp>
        <p:pic>
          <p:nvPicPr>
            <p:cNvPr id="6150" name="Picture 6" descr="http://ars.els-cdn.com/content/image/1-s2.0-S0010448509000396-gr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8" y="1316077"/>
              <a:ext cx="362902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670758" y="1700808"/>
            <a:ext cx="4149714" cy="2012236"/>
            <a:chOff x="4860032" y="1928574"/>
            <a:chExt cx="4149714" cy="201223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345157" y="3571478"/>
              <a:ext cx="318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Shape-from-X (shading, texture)</a:t>
              </a:r>
              <a:endParaRPr kumimoji="1" lang="ja-JP" altLang="en-US" dirty="0"/>
            </a:p>
          </p:txBody>
        </p:sp>
        <p:pic>
          <p:nvPicPr>
            <p:cNvPr id="6152" name="Picture 8" descr="http://hal.inria.fr/docs/00/39/42/30/IMG/pradosFaceAndReconstruct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28574"/>
              <a:ext cx="4149714" cy="146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492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既存研究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31286" y="635873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Indoor Scene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493466" y="4139788"/>
            <a:ext cx="3502470" cy="2601580"/>
            <a:chOff x="692011" y="4179912"/>
            <a:chExt cx="3267075" cy="24267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560476" y="6237312"/>
              <a:ext cx="158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Outdoor Scene</a:t>
              </a:r>
              <a:endParaRPr kumimoji="1" lang="ja-JP" altLang="en-US" dirty="0"/>
            </a:p>
          </p:txBody>
        </p:sp>
        <p:pic>
          <p:nvPicPr>
            <p:cNvPr id="6148" name="Picture 4" descr="http://www.cs.cmu.edu/~efros/img/popup_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1" y="4179912"/>
              <a:ext cx="326707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グループ化 9"/>
          <p:cNvGrpSpPr/>
          <p:nvPr/>
        </p:nvGrpSpPr>
        <p:grpSpPr>
          <a:xfrm>
            <a:off x="430187" y="1388725"/>
            <a:ext cx="3629025" cy="2379107"/>
            <a:chOff x="430188" y="1316077"/>
            <a:chExt cx="3629025" cy="23791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45837" y="3325852"/>
              <a:ext cx="171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2D Line Drawing</a:t>
              </a:r>
              <a:endParaRPr kumimoji="1" lang="ja-JP" altLang="en-US" dirty="0"/>
            </a:p>
          </p:txBody>
        </p:sp>
        <p:pic>
          <p:nvPicPr>
            <p:cNvPr id="6150" name="Picture 6" descr="http://ars.els-cdn.com/content/image/1-s2.0-S0010448509000396-gr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8" y="1316077"/>
              <a:ext cx="362902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670758" y="1700808"/>
            <a:ext cx="4149714" cy="2012236"/>
            <a:chOff x="4860032" y="1928574"/>
            <a:chExt cx="4149714" cy="201223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345157" y="3571478"/>
              <a:ext cx="318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Shape-from-X (shading, texture)</a:t>
              </a:r>
              <a:endParaRPr kumimoji="1" lang="ja-JP" altLang="en-US" dirty="0"/>
            </a:p>
          </p:txBody>
        </p:sp>
        <p:pic>
          <p:nvPicPr>
            <p:cNvPr id="6152" name="Picture 8" descr="http://hal.inria.fr/docs/00/39/42/30/IMG/pradosFaceAndReconstruc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28574"/>
              <a:ext cx="4149714" cy="146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76" y="4509120"/>
            <a:ext cx="45839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36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>
            <a:off x="493466" y="4139788"/>
            <a:ext cx="3502470" cy="2601580"/>
            <a:chOff x="692011" y="4179912"/>
            <a:chExt cx="3267075" cy="2426732"/>
          </a:xfrm>
        </p:grpSpPr>
        <p:pic>
          <p:nvPicPr>
            <p:cNvPr id="41" name="Picture 4" descr="http://www.cs.cmu.edu/~efros/img/popup_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1" y="4179912"/>
              <a:ext cx="326707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1560476" y="6237312"/>
              <a:ext cx="158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Outdoor Scene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既存研究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31286" y="635873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Indoor Scene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30187" y="1388725"/>
            <a:ext cx="3629025" cy="2379107"/>
            <a:chOff x="430188" y="1316077"/>
            <a:chExt cx="3629025" cy="23791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45837" y="3325852"/>
              <a:ext cx="171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2D Line Drawing</a:t>
              </a:r>
              <a:endParaRPr kumimoji="1" lang="ja-JP" altLang="en-US" dirty="0"/>
            </a:p>
          </p:txBody>
        </p:sp>
        <p:pic>
          <p:nvPicPr>
            <p:cNvPr id="6150" name="Picture 6" descr="http://ars.els-cdn.com/content/image/1-s2.0-S0010448509000396-gr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8" y="1316077"/>
              <a:ext cx="362902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670758" y="1700808"/>
            <a:ext cx="4149714" cy="2012236"/>
            <a:chOff x="4860032" y="1928574"/>
            <a:chExt cx="4149714" cy="201223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345157" y="3571478"/>
              <a:ext cx="318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Shape-from-X (shading, texture)</a:t>
              </a:r>
              <a:endParaRPr kumimoji="1" lang="ja-JP" altLang="en-US" dirty="0"/>
            </a:p>
          </p:txBody>
        </p:sp>
        <p:pic>
          <p:nvPicPr>
            <p:cNvPr id="6152" name="Picture 8" descr="http://hal.inria.fr/docs/00/39/42/30/IMG/pradosFaceAndReconstruc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28574"/>
              <a:ext cx="4149714" cy="146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76" y="4509120"/>
            <a:ext cx="45839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36512" y="476672"/>
            <a:ext cx="2204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頂点がノード</a:t>
            </a:r>
            <a:r>
              <a:rPr lang="ja-JP" altLang="en-US" sz="2400" b="1" dirty="0">
                <a:solidFill>
                  <a:srgbClr val="FF0000"/>
                </a:solidFill>
              </a:rPr>
              <a:t>で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線分がエッジの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美しい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グラフ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2202834" y="1236144"/>
            <a:ext cx="924018" cy="6086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65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>
            <a:off x="493466" y="4139788"/>
            <a:ext cx="3502470" cy="2601580"/>
            <a:chOff x="692011" y="4179912"/>
            <a:chExt cx="3267075" cy="2426732"/>
          </a:xfrm>
        </p:grpSpPr>
        <p:pic>
          <p:nvPicPr>
            <p:cNvPr id="41" name="Picture 4" descr="http://www.cs.cmu.edu/~efros/img/popup_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1" y="4179912"/>
              <a:ext cx="326707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1560476" y="6237312"/>
              <a:ext cx="158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Outdoor Scene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既存研究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31286" y="635873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Indoor Scene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30187" y="1388725"/>
            <a:ext cx="3629025" cy="2379107"/>
            <a:chOff x="430188" y="1316077"/>
            <a:chExt cx="3629025" cy="23791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45837" y="3325852"/>
              <a:ext cx="171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2D Line Drawing</a:t>
              </a:r>
              <a:endParaRPr kumimoji="1" lang="ja-JP" altLang="en-US" dirty="0"/>
            </a:p>
          </p:txBody>
        </p:sp>
        <p:pic>
          <p:nvPicPr>
            <p:cNvPr id="6150" name="Picture 6" descr="http://ars.els-cdn.com/content/image/1-s2.0-S0010448509000396-gr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8" y="1316077"/>
              <a:ext cx="362902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670758" y="1700808"/>
            <a:ext cx="4149714" cy="2012236"/>
            <a:chOff x="4860032" y="1928574"/>
            <a:chExt cx="4149714" cy="201223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345157" y="3571478"/>
              <a:ext cx="318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Shape-from-X (shading, texture)</a:t>
              </a:r>
              <a:endParaRPr kumimoji="1" lang="ja-JP" altLang="en-US" dirty="0"/>
            </a:p>
          </p:txBody>
        </p:sp>
        <p:pic>
          <p:nvPicPr>
            <p:cNvPr id="6152" name="Picture 8" descr="http://hal.inria.fr/docs/00/39/42/30/IMG/pradosFaceAndReconstruc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28574"/>
              <a:ext cx="4149714" cy="146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76" y="4509120"/>
            <a:ext cx="45839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36512" y="476672"/>
            <a:ext cx="2581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頂点がノード</a:t>
            </a:r>
            <a:r>
              <a:rPr lang="ja-JP" altLang="en-US" sz="2400" b="1" dirty="0">
                <a:solidFill>
                  <a:srgbClr val="FF0000"/>
                </a:solidFill>
              </a:rPr>
              <a:t>で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線分がエッジの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美しい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グラフ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が画像から得難い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2202834" y="1236144"/>
            <a:ext cx="924018" cy="6086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7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>
            <a:off x="493466" y="4139788"/>
            <a:ext cx="3502470" cy="2601580"/>
            <a:chOff x="692011" y="4179912"/>
            <a:chExt cx="3267075" cy="2426732"/>
          </a:xfrm>
        </p:grpSpPr>
        <p:pic>
          <p:nvPicPr>
            <p:cNvPr id="41" name="Picture 4" descr="http://www.cs.cmu.edu/~efros/img/popup_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1" y="4179912"/>
              <a:ext cx="326707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1560476" y="6237312"/>
              <a:ext cx="158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Outdoor Scene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既存研究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31286" y="635873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Indoor Scene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30187" y="1388725"/>
            <a:ext cx="3629025" cy="2379107"/>
            <a:chOff x="430188" y="1316077"/>
            <a:chExt cx="3629025" cy="23791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45837" y="3325852"/>
              <a:ext cx="171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2D Line Drawing</a:t>
              </a:r>
              <a:endParaRPr kumimoji="1" lang="ja-JP" altLang="en-US" dirty="0"/>
            </a:p>
          </p:txBody>
        </p:sp>
        <p:pic>
          <p:nvPicPr>
            <p:cNvPr id="6150" name="Picture 6" descr="http://ars.els-cdn.com/content/image/1-s2.0-S0010448509000396-gr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8" y="1316077"/>
              <a:ext cx="362902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670758" y="1700808"/>
            <a:ext cx="4149714" cy="2012236"/>
            <a:chOff x="4860032" y="1928574"/>
            <a:chExt cx="4149714" cy="201223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345157" y="3571478"/>
              <a:ext cx="318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Shape-from-X (shading, texture)</a:t>
              </a:r>
              <a:endParaRPr kumimoji="1" lang="ja-JP" altLang="en-US" dirty="0"/>
            </a:p>
          </p:txBody>
        </p:sp>
        <p:pic>
          <p:nvPicPr>
            <p:cNvPr id="6152" name="Picture 8" descr="http://hal.inria.fr/docs/00/39/42/30/IMG/pradosFaceAndReconstruc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28574"/>
              <a:ext cx="4149714" cy="146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76" y="4509120"/>
            <a:ext cx="45839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36512" y="476672"/>
            <a:ext cx="2581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頂点がノード</a:t>
            </a:r>
            <a:r>
              <a:rPr lang="ja-JP" altLang="en-US" sz="2400" b="1" dirty="0">
                <a:solidFill>
                  <a:srgbClr val="FF0000"/>
                </a:solidFill>
              </a:rPr>
              <a:t>で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線分がエッジの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美しい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グラフ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が画像から得難い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5940152" y="1124745"/>
            <a:ext cx="648072" cy="576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732240" y="620688"/>
            <a:ext cx="2449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X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（照明）に関する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前提知識が必要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 flipV="1">
            <a:off x="2202834" y="1236144"/>
            <a:ext cx="924018" cy="6086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23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>
            <a:off x="493466" y="4139788"/>
            <a:ext cx="3502470" cy="2601580"/>
            <a:chOff x="692011" y="4179912"/>
            <a:chExt cx="3267075" cy="2426732"/>
          </a:xfrm>
        </p:grpSpPr>
        <p:pic>
          <p:nvPicPr>
            <p:cNvPr id="41" name="Picture 4" descr="http://www.cs.cmu.edu/~efros/img/popup_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1" y="4179912"/>
              <a:ext cx="326707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1560476" y="6237312"/>
              <a:ext cx="158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Outdoor Scene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既存研究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31286" y="635873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Indoor Scene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30187" y="1388725"/>
            <a:ext cx="3629025" cy="2379107"/>
            <a:chOff x="430188" y="1316077"/>
            <a:chExt cx="3629025" cy="23791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45837" y="3325852"/>
              <a:ext cx="171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2D Line Drawing</a:t>
              </a:r>
              <a:endParaRPr kumimoji="1" lang="ja-JP" altLang="en-US" dirty="0"/>
            </a:p>
          </p:txBody>
        </p:sp>
        <p:pic>
          <p:nvPicPr>
            <p:cNvPr id="6150" name="Picture 6" descr="http://ars.els-cdn.com/content/image/1-s2.0-S0010448509000396-gr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8" y="1316077"/>
              <a:ext cx="362902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670758" y="1700808"/>
            <a:ext cx="4149714" cy="2012236"/>
            <a:chOff x="4860032" y="1928574"/>
            <a:chExt cx="4149714" cy="201223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345157" y="3571478"/>
              <a:ext cx="318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Shape-from-X (shading, texture)</a:t>
              </a:r>
              <a:endParaRPr kumimoji="1" lang="ja-JP" altLang="en-US" dirty="0"/>
            </a:p>
          </p:txBody>
        </p:sp>
        <p:pic>
          <p:nvPicPr>
            <p:cNvPr id="6152" name="Picture 8" descr="http://hal.inria.fr/docs/00/39/42/30/IMG/pradosFaceAndReconstruc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28574"/>
              <a:ext cx="4149714" cy="146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76" y="4509120"/>
            <a:ext cx="45839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36512" y="476672"/>
            <a:ext cx="2581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頂点がノード</a:t>
            </a:r>
            <a:r>
              <a:rPr lang="ja-JP" altLang="en-US" sz="2400" b="1" dirty="0">
                <a:solidFill>
                  <a:srgbClr val="FF0000"/>
                </a:solidFill>
              </a:rPr>
              <a:t>で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線分がエッジの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美しい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グラフ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が画像から得難い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5940152" y="1124745"/>
            <a:ext cx="648072" cy="576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732240" y="620688"/>
            <a:ext cx="2449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X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（照明）に関する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前提知識が必要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11760" y="3750131"/>
            <a:ext cx="64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空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1948545" y="4005064"/>
            <a:ext cx="467182" cy="3709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 flipV="1">
            <a:off x="2202834" y="1236144"/>
            <a:ext cx="924018" cy="6086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23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>
            <a:off x="493466" y="4139788"/>
            <a:ext cx="3502470" cy="2601580"/>
            <a:chOff x="692011" y="4179912"/>
            <a:chExt cx="3267075" cy="2426732"/>
          </a:xfrm>
        </p:grpSpPr>
        <p:pic>
          <p:nvPicPr>
            <p:cNvPr id="41" name="Picture 4" descr="http://www.cs.cmu.edu/~efros/img/popup_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1" y="4179912"/>
              <a:ext cx="326707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1560476" y="6237312"/>
              <a:ext cx="158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Outdoor Scene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既存研究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31286" y="635873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Indoor Scene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30187" y="1388725"/>
            <a:ext cx="3629025" cy="2379107"/>
            <a:chOff x="430188" y="1316077"/>
            <a:chExt cx="3629025" cy="23791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45837" y="3325852"/>
              <a:ext cx="171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2D Line Drawing</a:t>
              </a:r>
              <a:endParaRPr kumimoji="1" lang="ja-JP" altLang="en-US" dirty="0"/>
            </a:p>
          </p:txBody>
        </p:sp>
        <p:pic>
          <p:nvPicPr>
            <p:cNvPr id="6150" name="Picture 6" descr="http://ars.els-cdn.com/content/image/1-s2.0-S0010448509000396-gr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8" y="1316077"/>
              <a:ext cx="362902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670758" y="1700808"/>
            <a:ext cx="4149714" cy="2012236"/>
            <a:chOff x="4860032" y="1928574"/>
            <a:chExt cx="4149714" cy="201223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345157" y="3571478"/>
              <a:ext cx="318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Shape-from-X (shading, texture)</a:t>
              </a:r>
              <a:endParaRPr kumimoji="1" lang="ja-JP" altLang="en-US" dirty="0"/>
            </a:p>
          </p:txBody>
        </p:sp>
        <p:pic>
          <p:nvPicPr>
            <p:cNvPr id="6152" name="Picture 8" descr="http://hal.inria.fr/docs/00/39/42/30/IMG/pradosFaceAndReconstruc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28574"/>
              <a:ext cx="4149714" cy="146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76" y="4509120"/>
            <a:ext cx="45839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36512" y="476672"/>
            <a:ext cx="2581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頂点がノード</a:t>
            </a:r>
            <a:r>
              <a:rPr lang="ja-JP" altLang="en-US" sz="2400" b="1" dirty="0">
                <a:solidFill>
                  <a:srgbClr val="FF0000"/>
                </a:solidFill>
              </a:rPr>
              <a:t>で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線分がエッジの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美しい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グラフ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が画像から得難い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5940152" y="1124745"/>
            <a:ext cx="648072" cy="576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732240" y="620688"/>
            <a:ext cx="2449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X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（照明）に関する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前提知識が必要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11760" y="3750131"/>
            <a:ext cx="64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空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35718" y="4509120"/>
            <a:ext cx="100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建物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1948545" y="4005064"/>
            <a:ext cx="467182" cy="3709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1948545" y="4746171"/>
            <a:ext cx="610781" cy="435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 flipV="1">
            <a:off x="2202834" y="1236144"/>
            <a:ext cx="924018" cy="6086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31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>
            <a:off x="493466" y="4139788"/>
            <a:ext cx="3502470" cy="2601580"/>
            <a:chOff x="692011" y="4179912"/>
            <a:chExt cx="3267075" cy="2426732"/>
          </a:xfrm>
        </p:grpSpPr>
        <p:pic>
          <p:nvPicPr>
            <p:cNvPr id="41" name="Picture 4" descr="http://www.cs.cmu.edu/~efros/img/popup_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1" y="4179912"/>
              <a:ext cx="326707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1560476" y="6237312"/>
              <a:ext cx="158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Outdoor Scene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既存研究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31286" y="635873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Indoor Scene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30187" y="1388725"/>
            <a:ext cx="3629025" cy="2379107"/>
            <a:chOff x="430188" y="1316077"/>
            <a:chExt cx="3629025" cy="23791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45837" y="3325852"/>
              <a:ext cx="171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2D Line Drawing</a:t>
              </a:r>
              <a:endParaRPr kumimoji="1" lang="ja-JP" altLang="en-US" dirty="0"/>
            </a:p>
          </p:txBody>
        </p:sp>
        <p:pic>
          <p:nvPicPr>
            <p:cNvPr id="6150" name="Picture 6" descr="http://ars.els-cdn.com/content/image/1-s2.0-S0010448509000396-gr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8" y="1316077"/>
              <a:ext cx="362902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670758" y="1700808"/>
            <a:ext cx="4149714" cy="2012236"/>
            <a:chOff x="4860032" y="1928574"/>
            <a:chExt cx="4149714" cy="201223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345157" y="3571478"/>
              <a:ext cx="318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Shape-from-X (shading, texture)</a:t>
              </a:r>
              <a:endParaRPr kumimoji="1" lang="ja-JP" altLang="en-US" dirty="0"/>
            </a:p>
          </p:txBody>
        </p:sp>
        <p:pic>
          <p:nvPicPr>
            <p:cNvPr id="6152" name="Picture 8" descr="http://hal.inria.fr/docs/00/39/42/30/IMG/pradosFaceAndReconstruc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28574"/>
              <a:ext cx="4149714" cy="146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76" y="4509120"/>
            <a:ext cx="45839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36512" y="476672"/>
            <a:ext cx="2581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頂点がノード</a:t>
            </a:r>
            <a:r>
              <a:rPr lang="ja-JP" altLang="en-US" sz="2400" b="1" dirty="0">
                <a:solidFill>
                  <a:srgbClr val="FF0000"/>
                </a:solidFill>
              </a:rPr>
              <a:t>で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線分がエッジの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美しい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グラフ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が画像から得難い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5940152" y="1124745"/>
            <a:ext cx="648072" cy="576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732240" y="620688"/>
            <a:ext cx="2449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X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（照明）に関する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前提知識が必要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11760" y="3750131"/>
            <a:ext cx="64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空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35718" y="4509120"/>
            <a:ext cx="100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建物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91680" y="5487615"/>
            <a:ext cx="100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地面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1948545" y="4005064"/>
            <a:ext cx="467182" cy="3709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1948545" y="4746171"/>
            <a:ext cx="610781" cy="435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1836116" y="5127191"/>
            <a:ext cx="287821" cy="3604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 flipV="1">
            <a:off x="2202834" y="1236144"/>
            <a:ext cx="924018" cy="6086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31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>
            <a:off x="493466" y="4139788"/>
            <a:ext cx="3502470" cy="2601580"/>
            <a:chOff x="692011" y="4179912"/>
            <a:chExt cx="3267075" cy="2426732"/>
          </a:xfrm>
        </p:grpSpPr>
        <p:pic>
          <p:nvPicPr>
            <p:cNvPr id="41" name="Picture 4" descr="http://www.cs.cmu.edu/~efros/img/popup_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1" y="4179912"/>
              <a:ext cx="326707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1560476" y="6237312"/>
              <a:ext cx="158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Outdoor Scene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既存研究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31286" y="635873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Indoor Scene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30187" y="1388725"/>
            <a:ext cx="3629025" cy="2379107"/>
            <a:chOff x="430188" y="1316077"/>
            <a:chExt cx="3629025" cy="23791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45837" y="3325852"/>
              <a:ext cx="171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2D Line Drawing</a:t>
              </a:r>
              <a:endParaRPr kumimoji="1" lang="ja-JP" altLang="en-US" dirty="0"/>
            </a:p>
          </p:txBody>
        </p:sp>
        <p:pic>
          <p:nvPicPr>
            <p:cNvPr id="6150" name="Picture 6" descr="http://ars.els-cdn.com/content/image/1-s2.0-S0010448509000396-gr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8" y="1316077"/>
              <a:ext cx="362902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670758" y="1700808"/>
            <a:ext cx="4149714" cy="2012236"/>
            <a:chOff x="4860032" y="1928574"/>
            <a:chExt cx="4149714" cy="201223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345157" y="3571478"/>
              <a:ext cx="318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Shape-from-X (shading, texture)</a:t>
              </a:r>
              <a:endParaRPr kumimoji="1" lang="ja-JP" altLang="en-US" dirty="0"/>
            </a:p>
          </p:txBody>
        </p:sp>
        <p:pic>
          <p:nvPicPr>
            <p:cNvPr id="6152" name="Picture 8" descr="http://hal.inria.fr/docs/00/39/42/30/IMG/pradosFaceAndReconstruc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28574"/>
              <a:ext cx="4149714" cy="146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76" y="4509120"/>
            <a:ext cx="45839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36512" y="476672"/>
            <a:ext cx="2581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頂点がノード</a:t>
            </a:r>
            <a:r>
              <a:rPr lang="ja-JP" altLang="en-US" sz="2400" b="1" dirty="0">
                <a:solidFill>
                  <a:srgbClr val="FF0000"/>
                </a:solidFill>
              </a:rPr>
              <a:t>で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線分がエッジの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美しい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グラフ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が画像から得難い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5940152" y="1124745"/>
            <a:ext cx="648072" cy="576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732240" y="620688"/>
            <a:ext cx="2449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X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（照明）に関する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前提知識が必要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11760" y="3750131"/>
            <a:ext cx="64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空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35718" y="4509120"/>
            <a:ext cx="100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建物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91680" y="5487615"/>
            <a:ext cx="100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地面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1948545" y="4005064"/>
            <a:ext cx="467182" cy="3709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1948545" y="4746171"/>
            <a:ext cx="610781" cy="435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1836116" y="5127191"/>
            <a:ext cx="287821" cy="3604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729052" y="3959727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手作業の必要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 flipV="1">
            <a:off x="2202834" y="1236144"/>
            <a:ext cx="924018" cy="6086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 flipV="1">
            <a:off x="4602480" y="4419600"/>
            <a:ext cx="548640" cy="4800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5105400" y="4887686"/>
            <a:ext cx="2" cy="8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 flipV="1">
            <a:off x="6356960" y="4833122"/>
            <a:ext cx="10887" cy="9361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5105400" y="4884420"/>
            <a:ext cx="1242060" cy="76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128260" y="5768340"/>
            <a:ext cx="12496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4366260" y="5753100"/>
            <a:ext cx="792480" cy="3352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347460" y="5745480"/>
            <a:ext cx="396240" cy="373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6346371" y="4389120"/>
            <a:ext cx="244929" cy="487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23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</a:t>
            </a:r>
            <a:r>
              <a:rPr lang="ja-JP" altLang="en-US" dirty="0"/>
              <a:t>枚の画像を</a:t>
            </a:r>
            <a:r>
              <a:rPr lang="en-US" altLang="ja-JP" dirty="0"/>
              <a:t>3</a:t>
            </a:r>
            <a:r>
              <a:rPr lang="ja-JP" altLang="en-US" dirty="0"/>
              <a:t>次元化したい</a:t>
            </a:r>
            <a:endParaRPr kumimoji="1" lang="ja-JP" altLang="en-US" dirty="0"/>
          </a:p>
        </p:txBody>
      </p:sp>
      <p:pic>
        <p:nvPicPr>
          <p:cNvPr id="6" name="Picture 4" descr="\\makotoserver101\Data\depthReconstruction\EG4\image005\image0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55" y="4792667"/>
            <a:ext cx="3047273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makotoserver101\Data\depthReconstruction\EG\gt01\inpu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9"/>
          <a:stretch/>
        </p:blipFill>
        <p:spPr bwMode="auto">
          <a:xfrm>
            <a:off x="4978247" y="4792667"/>
            <a:ext cx="2618089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480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提案手法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77279"/>
            <a:ext cx="8229600" cy="4525963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次元形状データ（法線マップ）を学習</a:t>
            </a:r>
            <a:endParaRPr lang="en-US" altLang="ja-JP" dirty="0"/>
          </a:p>
        </p:txBody>
      </p:sp>
      <p:pic>
        <p:nvPicPr>
          <p:cNvPr id="5" name="Picture 2" descr="C:\Research\Data\dds120509\aam1_norm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29677" r="27345" b="7879"/>
          <a:stretch/>
        </p:blipFill>
        <p:spPr bwMode="auto">
          <a:xfrm>
            <a:off x="1020956" y="4653645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Research\Data\dds120509\em8_norm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t="18778" r="14940" b="18777"/>
          <a:stretch/>
        </p:blipFill>
        <p:spPr bwMode="auto">
          <a:xfrm>
            <a:off x="1020956" y="2205373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dds120509\ccm21_norm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9434" r="33835" b="28123"/>
          <a:stretch/>
        </p:blipFill>
        <p:spPr bwMode="auto">
          <a:xfrm>
            <a:off x="1018396" y="3411801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11560" y="608458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Times New Roman" pitchFamily="18" charset="0"/>
                <a:cs typeface="Times New Roman" pitchFamily="18" charset="0"/>
              </a:rPr>
              <a:t>学習データ</a:t>
            </a:r>
          </a:p>
        </p:txBody>
      </p:sp>
    </p:spTree>
    <p:extLst>
      <p:ext uri="{BB962C8B-B14F-4D97-AF65-F5344CB8AC3E}">
        <p14:creationId xmlns:p14="http://schemas.microsoft.com/office/powerpoint/2010/main" val="2446176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提案手法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77279"/>
            <a:ext cx="8229600" cy="4525963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次元形状データ（法線マップ）を学習</a:t>
            </a:r>
            <a:endParaRPr lang="en-US" altLang="ja-JP" dirty="0"/>
          </a:p>
          <a:p>
            <a:r>
              <a:rPr kumimoji="1" lang="en-US" altLang="ja-JP" dirty="0"/>
              <a:t>2</a:t>
            </a:r>
            <a:r>
              <a:rPr lang="ja-JP" altLang="en-US" dirty="0"/>
              <a:t>次元画像</a:t>
            </a:r>
            <a:r>
              <a:rPr kumimoji="1" lang="ja-JP" altLang="en-US" dirty="0"/>
              <a:t>特徴と</a:t>
            </a:r>
            <a:r>
              <a:rPr kumimoji="1" lang="en-US" altLang="ja-JP" dirty="0"/>
              <a:t>3</a:t>
            </a:r>
            <a:r>
              <a:rPr kumimoji="1" lang="ja-JP" altLang="en-US" dirty="0"/>
              <a:t>次元形状の関係を学習</a:t>
            </a:r>
          </a:p>
        </p:txBody>
      </p:sp>
      <p:pic>
        <p:nvPicPr>
          <p:cNvPr id="5" name="Picture 2" descr="C:\Research\Data\dds120509\aam1_norm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29677" r="27345" b="7879"/>
          <a:stretch/>
        </p:blipFill>
        <p:spPr bwMode="auto">
          <a:xfrm>
            <a:off x="1020956" y="4653645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Research\Data\dds120509\em8_norm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t="18778" r="14940" b="18777"/>
          <a:stretch/>
        </p:blipFill>
        <p:spPr bwMode="auto">
          <a:xfrm>
            <a:off x="1020956" y="2205373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dds120509\ccm21_norm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9434" r="33835" b="28123"/>
          <a:stretch/>
        </p:blipFill>
        <p:spPr bwMode="auto">
          <a:xfrm>
            <a:off x="1018396" y="3411801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11560" y="608458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Times New Roman" pitchFamily="18" charset="0"/>
                <a:cs typeface="Times New Roman" pitchFamily="18" charset="0"/>
              </a:rPr>
              <a:t>学習データ</a:t>
            </a:r>
          </a:p>
        </p:txBody>
      </p:sp>
    </p:spTree>
    <p:extLst>
      <p:ext uri="{BB962C8B-B14F-4D97-AF65-F5344CB8AC3E}">
        <p14:creationId xmlns:p14="http://schemas.microsoft.com/office/powerpoint/2010/main" val="426695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提案手法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77279"/>
            <a:ext cx="8229600" cy="4525963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次元形状データ（法線マップ）を学習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ja-JP" altLang="en-US" dirty="0">
                <a:solidFill>
                  <a:srgbClr val="FF0000"/>
                </a:solidFill>
              </a:rPr>
              <a:t>次元画像</a:t>
            </a:r>
            <a:r>
              <a:rPr kumimoji="1" lang="ja-JP" altLang="en-US" dirty="0">
                <a:solidFill>
                  <a:srgbClr val="FF0000"/>
                </a:solidFill>
              </a:rPr>
              <a:t>特徴</a:t>
            </a:r>
            <a:r>
              <a:rPr kumimoji="1" lang="ja-JP" altLang="en-US" dirty="0"/>
              <a:t>と</a:t>
            </a:r>
            <a:r>
              <a:rPr kumimoji="1" lang="en-US" altLang="ja-JP" dirty="0"/>
              <a:t>3</a:t>
            </a:r>
            <a:r>
              <a:rPr kumimoji="1" lang="ja-JP" altLang="en-US" dirty="0"/>
              <a:t>次元形状の関係を学習</a:t>
            </a:r>
          </a:p>
        </p:txBody>
      </p:sp>
      <p:pic>
        <p:nvPicPr>
          <p:cNvPr id="5" name="Picture 2" descr="C:\Research\Data\dds120509\aam1_norm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29677" r="27345" b="7879"/>
          <a:stretch/>
        </p:blipFill>
        <p:spPr bwMode="auto">
          <a:xfrm>
            <a:off x="1020956" y="4653645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Research\Data\dds120509\em8_norm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t="18778" r="14940" b="18777"/>
          <a:stretch/>
        </p:blipFill>
        <p:spPr bwMode="auto">
          <a:xfrm>
            <a:off x="1020956" y="2205373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dds120509\ccm21_norm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9434" r="33835" b="28123"/>
          <a:stretch/>
        </p:blipFill>
        <p:spPr bwMode="auto">
          <a:xfrm>
            <a:off x="1018396" y="3411801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11560" y="608458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Times New Roman" pitchFamily="18" charset="0"/>
                <a:cs typeface="Times New Roman" pitchFamily="18" charset="0"/>
              </a:rPr>
              <a:t>学習データ</a:t>
            </a:r>
          </a:p>
        </p:txBody>
      </p:sp>
    </p:spTree>
    <p:extLst>
      <p:ext uri="{BB962C8B-B14F-4D97-AF65-F5344CB8AC3E}">
        <p14:creationId xmlns:p14="http://schemas.microsoft.com/office/powerpoint/2010/main" val="3288321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提案手法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77279"/>
            <a:ext cx="8229600" cy="4525963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次元形状データ（法線マップ）を学習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ja-JP" altLang="en-US" dirty="0">
                <a:solidFill>
                  <a:srgbClr val="FF0000"/>
                </a:solidFill>
              </a:rPr>
              <a:t>次元画像特徴</a:t>
            </a:r>
            <a:r>
              <a:rPr lang="ja-JP" altLang="en-US" dirty="0"/>
              <a:t>と</a:t>
            </a:r>
            <a:r>
              <a:rPr lang="en-US" altLang="ja-JP" dirty="0"/>
              <a:t>3</a:t>
            </a:r>
            <a:r>
              <a:rPr lang="ja-JP" altLang="en-US" dirty="0"/>
              <a:t>次元形状の関係を学習</a:t>
            </a:r>
          </a:p>
        </p:txBody>
      </p:sp>
      <p:pic>
        <p:nvPicPr>
          <p:cNvPr id="5" name="Picture 2" descr="C:\Research\Data\dds120509\aam1_norm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29677" r="27345" b="7879"/>
          <a:stretch/>
        </p:blipFill>
        <p:spPr bwMode="auto">
          <a:xfrm>
            <a:off x="1020956" y="4653645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Research\Data\dds120509\em8_norm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t="18778" r="14940" b="18777"/>
          <a:stretch/>
        </p:blipFill>
        <p:spPr bwMode="auto">
          <a:xfrm>
            <a:off x="1020956" y="2205373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dds120509\ccm21_norm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9434" r="33835" b="28123"/>
          <a:stretch/>
        </p:blipFill>
        <p:spPr bwMode="auto">
          <a:xfrm>
            <a:off x="1018396" y="3411801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4415473" y="227770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コーナー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771093" y="2283044"/>
            <a:ext cx="80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線分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11560" y="608458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Times New Roman" pitchFamily="18" charset="0"/>
                <a:cs typeface="Times New Roman" pitchFamily="18" charset="0"/>
              </a:rPr>
              <a:t>学習データ</a:t>
            </a:r>
          </a:p>
        </p:txBody>
      </p:sp>
    </p:spTree>
    <p:extLst>
      <p:ext uri="{BB962C8B-B14F-4D97-AF65-F5344CB8AC3E}">
        <p14:creationId xmlns:p14="http://schemas.microsoft.com/office/powerpoint/2010/main" val="324137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提案手法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77279"/>
            <a:ext cx="8229600" cy="4525963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次元形状データ（法線マップ）を学習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ja-JP" altLang="en-US" dirty="0">
                <a:solidFill>
                  <a:srgbClr val="FF0000"/>
                </a:solidFill>
              </a:rPr>
              <a:t>次元画像特徴</a:t>
            </a:r>
            <a:r>
              <a:rPr lang="ja-JP" altLang="en-US" dirty="0"/>
              <a:t>と</a:t>
            </a:r>
            <a:r>
              <a:rPr lang="en-US" altLang="ja-JP" dirty="0"/>
              <a:t>3</a:t>
            </a:r>
            <a:r>
              <a:rPr lang="ja-JP" altLang="en-US" dirty="0"/>
              <a:t>次元形状の関係を学習</a:t>
            </a:r>
          </a:p>
        </p:txBody>
      </p:sp>
      <p:pic>
        <p:nvPicPr>
          <p:cNvPr id="5" name="Picture 2" descr="C:\Research\Data\dds120509\aam1_norm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29677" r="27345" b="7879"/>
          <a:stretch/>
        </p:blipFill>
        <p:spPr bwMode="auto">
          <a:xfrm>
            <a:off x="1020956" y="4653645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Research\Data\dds120509\em8_norm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t="18778" r="14940" b="18777"/>
          <a:stretch/>
        </p:blipFill>
        <p:spPr bwMode="auto">
          <a:xfrm>
            <a:off x="1020956" y="2205373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dds120509\ccm21_norm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9434" r="33835" b="28123"/>
          <a:stretch/>
        </p:blipFill>
        <p:spPr bwMode="auto">
          <a:xfrm>
            <a:off x="1018396" y="3411801"/>
            <a:ext cx="1527800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6349947" y="2881392"/>
            <a:ext cx="1678438" cy="2995880"/>
            <a:chOff x="5076056" y="623496"/>
            <a:chExt cx="1678438" cy="2995880"/>
          </a:xfrm>
        </p:grpSpPr>
        <p:pic>
          <p:nvPicPr>
            <p:cNvPr id="9" name="Picture 23" descr="C:\Research\Data\dds120509\vis_smoothness\0004_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395240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C:\Research\Data\dds120509\vis_smoothness\0000_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623496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5" descr="C:\Research\Data\dds120509\vis_smoothness\0002_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507292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23496"/>
              <a:ext cx="814342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196" y="1507292"/>
              <a:ext cx="812254" cy="812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923" y="2395240"/>
              <a:ext cx="812800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5436096" y="3259336"/>
              <a:ext cx="72008" cy="360040"/>
              <a:chOff x="2771800" y="4365104"/>
              <a:chExt cx="72008" cy="360040"/>
            </a:xfrm>
          </p:grpSpPr>
          <p:sp>
            <p:nvSpPr>
              <p:cNvPr id="20" name="円/楕円 19"/>
              <p:cNvSpPr/>
              <p:nvPr/>
            </p:nvSpPr>
            <p:spPr>
              <a:xfrm>
                <a:off x="2771800" y="436510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2771800" y="450912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2771800" y="46531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6300192" y="3259336"/>
              <a:ext cx="72008" cy="360040"/>
              <a:chOff x="2771800" y="4365104"/>
              <a:chExt cx="72008" cy="360040"/>
            </a:xfrm>
          </p:grpSpPr>
          <p:sp>
            <p:nvSpPr>
              <p:cNvPr id="17" name="円/楕円 16"/>
              <p:cNvSpPr/>
              <p:nvPr/>
            </p:nvSpPr>
            <p:spPr>
              <a:xfrm>
                <a:off x="2771800" y="436510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2771800" y="450912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2771800" y="46531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3" name="グループ化 22"/>
          <p:cNvGrpSpPr/>
          <p:nvPr/>
        </p:nvGrpSpPr>
        <p:grpSpPr>
          <a:xfrm>
            <a:off x="4262059" y="2881392"/>
            <a:ext cx="1674530" cy="2995880"/>
            <a:chOff x="2699792" y="3212976"/>
            <a:chExt cx="1674530" cy="2995880"/>
          </a:xfrm>
        </p:grpSpPr>
        <p:pic>
          <p:nvPicPr>
            <p:cNvPr id="24" name="Picture 37" descr="C:\Research\Data\dds120509\vis_data\0016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983958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8" descr="C:\Research\Data\dds120509\vis_data\0016_p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231" y="4983957"/>
              <a:ext cx="813563" cy="81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9" descr="C:\Research\Data\dds120509\vis_data\0000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555" y="4096226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0" descr="C:\Research\Data\dds120509\vis_data\0000_p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758" y="4096226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1" descr="C:\Research\Data\dds120509\vis_data\0005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319" y="3212976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2" descr="C:\Research\Data\dds120509\vis_data\0005_p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522" y="3212976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グループ化 29"/>
            <p:cNvGrpSpPr/>
            <p:nvPr/>
          </p:nvGrpSpPr>
          <p:grpSpPr>
            <a:xfrm>
              <a:off x="3057466" y="5848816"/>
              <a:ext cx="72008" cy="360040"/>
              <a:chOff x="2771800" y="4365104"/>
              <a:chExt cx="72008" cy="360040"/>
            </a:xfrm>
          </p:grpSpPr>
          <p:sp>
            <p:nvSpPr>
              <p:cNvPr id="35" name="円/楕円 34"/>
              <p:cNvSpPr/>
              <p:nvPr/>
            </p:nvSpPr>
            <p:spPr>
              <a:xfrm>
                <a:off x="2771800" y="436510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2771800" y="450912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2771800" y="46531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3921562" y="5848816"/>
              <a:ext cx="72008" cy="360040"/>
              <a:chOff x="2771800" y="4365104"/>
              <a:chExt cx="72008" cy="360040"/>
            </a:xfrm>
          </p:grpSpPr>
          <p:sp>
            <p:nvSpPr>
              <p:cNvPr id="32" name="円/楕円 31"/>
              <p:cNvSpPr/>
              <p:nvPr/>
            </p:nvSpPr>
            <p:spPr>
              <a:xfrm>
                <a:off x="2771800" y="436510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2771800" y="450912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2771800" y="46531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8" name="テキスト ボックス 37"/>
          <p:cNvSpPr txBox="1"/>
          <p:nvPr/>
        </p:nvSpPr>
        <p:spPr>
          <a:xfrm>
            <a:off x="4415472" y="2277705"/>
            <a:ext cx="131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コーナー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771093" y="2283044"/>
            <a:ext cx="80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線分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11560" y="608458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Times New Roman" pitchFamily="18" charset="0"/>
                <a:cs typeface="Times New Roman" pitchFamily="18" charset="0"/>
              </a:rPr>
              <a:t>学習データ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95935" y="6062447"/>
            <a:ext cx="432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Times New Roman" pitchFamily="18" charset="0"/>
                <a:cs typeface="Times New Roman" pitchFamily="18" charset="0"/>
              </a:rPr>
              <a:t>学習した知識</a:t>
            </a:r>
          </a:p>
        </p:txBody>
      </p:sp>
      <p:sp>
        <p:nvSpPr>
          <p:cNvPr id="43" name="右矢印 42"/>
          <p:cNvSpPr/>
          <p:nvPr/>
        </p:nvSpPr>
        <p:spPr>
          <a:xfrm>
            <a:off x="2915816" y="3284046"/>
            <a:ext cx="1008112" cy="13695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839881" y="4696506"/>
            <a:ext cx="108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endParaRPr kumimoji="1" lang="ja-JP" altLang="en-US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48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ja-JP" altLang="en-US" dirty="0"/>
              <a:t>提案手法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5271"/>
            <a:ext cx="8229600" cy="4525963"/>
          </a:xfrm>
        </p:spPr>
        <p:txBody>
          <a:bodyPr/>
          <a:lstStyle/>
          <a:p>
            <a:r>
              <a:rPr kumimoji="1" lang="ja-JP" altLang="en-US" dirty="0"/>
              <a:t>入力画像</a:t>
            </a:r>
            <a:endParaRPr kumimoji="1"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708920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461453" y="4221088"/>
            <a:ext cx="166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入力画像</a:t>
            </a:r>
          </a:p>
        </p:txBody>
      </p:sp>
    </p:spTree>
    <p:extLst>
      <p:ext uri="{BB962C8B-B14F-4D97-AF65-F5344CB8AC3E}">
        <p14:creationId xmlns:p14="http://schemas.microsoft.com/office/powerpoint/2010/main" val="1724356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ja-JP" altLang="en-US" dirty="0"/>
              <a:t>提案手法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5271"/>
            <a:ext cx="8229600" cy="4525963"/>
          </a:xfrm>
        </p:spPr>
        <p:txBody>
          <a:bodyPr/>
          <a:lstStyle/>
          <a:p>
            <a:r>
              <a:rPr kumimoji="1" lang="ja-JP" altLang="en-US" dirty="0"/>
              <a:t>入力画像に同様のコーナー＆線分抽出</a:t>
            </a:r>
            <a:endParaRPr kumimoji="1"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708920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res\75855eb9949dbc3fb01fbb800e529950\input_radius_16_blur_7_var_5.00e-003_power_5.00e-001_bin_32_maxDiff_4_minDiff_12_blurMaxima_4_radiusMaxima_2_thMaxima_8.00e-004__cor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971600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Research\Data\res\75855eb9949dbc3fb01fbb800e529950\input_radius_16_blur_7_var_5.00e-003_power_5.00e-001_bin_32_maxDiff_4_minDiff_12_blurMaxima_4_radiusMaxima_2_thMaxima_8.00e-004__lin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2720779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 rot="10800000">
            <a:off x="4588708" y="2992102"/>
            <a:ext cx="651731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221088"/>
            <a:ext cx="341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コーナーと線分の抽出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1453" y="4221088"/>
            <a:ext cx="166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入力画像</a:t>
            </a:r>
          </a:p>
        </p:txBody>
      </p:sp>
    </p:spTree>
    <p:extLst>
      <p:ext uri="{BB962C8B-B14F-4D97-AF65-F5344CB8AC3E}">
        <p14:creationId xmlns:p14="http://schemas.microsoft.com/office/powerpoint/2010/main" val="3973864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ja-JP" altLang="en-US" dirty="0"/>
              <a:t>提案手法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5271"/>
            <a:ext cx="8229600" cy="4525963"/>
          </a:xfrm>
        </p:spPr>
        <p:txBody>
          <a:bodyPr/>
          <a:lstStyle/>
          <a:p>
            <a:r>
              <a:rPr kumimoji="1" lang="ja-JP" altLang="en-US" dirty="0"/>
              <a:t>入力画像に同様のコーナー</a:t>
            </a:r>
            <a:r>
              <a:rPr lang="ja-JP" altLang="en-US" dirty="0"/>
              <a:t>＆線分抽出</a:t>
            </a:r>
            <a:endParaRPr lang="en-US" altLang="ja-JP" dirty="0"/>
          </a:p>
          <a:p>
            <a:r>
              <a:rPr lang="ja-JP" altLang="en-US" dirty="0"/>
              <a:t>各特徴に学習した法線パターン</a:t>
            </a:r>
            <a:endParaRPr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708920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res\75855eb9949dbc3fb01fbb800e529950\input_radius_16_blur_7_var_5.00e-003_power_5.00e-001_bin_32_maxDiff_4_minDiff_12_blurMaxima_4_radiusMaxima_2_thMaxima_8.00e-004__cor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971600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Research\Data\res\75855eb9949dbc3fb01fbb800e529950\input_radius_16_blur_7_var_5.00e-003_power_5.00e-001_bin_32_maxDiff_4_minDiff_12_blurMaxima_4_radiusMaxima_2_thMaxima_8.00e-004__lin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2720779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 rot="10800000">
            <a:off x="4588708" y="2992102"/>
            <a:ext cx="651731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221088"/>
            <a:ext cx="341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コーナーと線分の抽出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1453" y="4221088"/>
            <a:ext cx="166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入力画像</a:t>
            </a:r>
          </a:p>
        </p:txBody>
      </p:sp>
    </p:spTree>
    <p:extLst>
      <p:ext uri="{BB962C8B-B14F-4D97-AF65-F5344CB8AC3E}">
        <p14:creationId xmlns:p14="http://schemas.microsoft.com/office/powerpoint/2010/main" val="3830149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ja-JP" altLang="en-US" dirty="0"/>
              <a:t>提案手法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5271"/>
            <a:ext cx="8686800" cy="4525963"/>
          </a:xfrm>
        </p:spPr>
        <p:txBody>
          <a:bodyPr/>
          <a:lstStyle/>
          <a:p>
            <a:r>
              <a:rPr kumimoji="1" lang="ja-JP" altLang="en-US" dirty="0"/>
              <a:t>入力画像に同様のコーナー</a:t>
            </a:r>
            <a:r>
              <a:rPr lang="ja-JP" altLang="en-US" dirty="0"/>
              <a:t>＆線分抽出</a:t>
            </a:r>
            <a:endParaRPr lang="en-US" altLang="ja-JP" dirty="0"/>
          </a:p>
          <a:p>
            <a:r>
              <a:rPr lang="ja-JP" altLang="en-US" dirty="0"/>
              <a:t>各特徴に学習した法線パターンを割り当てたい</a:t>
            </a:r>
            <a:endParaRPr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708920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res\75855eb9949dbc3fb01fbb800e529950\input_radius_16_blur_7_var_5.00e-003_power_5.00e-001_bin_32_maxDiff_4_minDiff_12_blurMaxima_4_radiusMaxima_2_thMaxima_8.00e-004__cor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971600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Research\Data\res\75855eb9949dbc3fb01fbb800e529950\input_radius_16_blur_7_var_5.00e-003_power_5.00e-001_bin_32_maxDiff_4_minDiff_12_blurMaxima_4_radiusMaxima_2_thMaxima_8.00e-004__lin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2720779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 rot="10800000">
            <a:off x="4588708" y="2992102"/>
            <a:ext cx="651731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221088"/>
            <a:ext cx="341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コーナーと線分の抽出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1453" y="4221088"/>
            <a:ext cx="166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入力画像</a:t>
            </a:r>
          </a:p>
        </p:txBody>
      </p:sp>
    </p:spTree>
    <p:extLst>
      <p:ext uri="{BB962C8B-B14F-4D97-AF65-F5344CB8AC3E}">
        <p14:creationId xmlns:p14="http://schemas.microsoft.com/office/powerpoint/2010/main" val="4263187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ja-JP" altLang="en-US" dirty="0"/>
              <a:t>提案手法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5271"/>
            <a:ext cx="8686800" cy="4525963"/>
          </a:xfrm>
        </p:spPr>
        <p:txBody>
          <a:bodyPr/>
          <a:lstStyle/>
          <a:p>
            <a:r>
              <a:rPr kumimoji="1" lang="ja-JP" altLang="en-US" dirty="0"/>
              <a:t>入力画像に同様のコーナー</a:t>
            </a:r>
            <a:r>
              <a:rPr lang="ja-JP" altLang="en-US" dirty="0"/>
              <a:t>＆線分抽出</a:t>
            </a:r>
            <a:endParaRPr lang="en-US" altLang="ja-JP" dirty="0"/>
          </a:p>
          <a:p>
            <a:r>
              <a:rPr lang="ja-JP" altLang="en-US" dirty="0"/>
              <a:t>各特徴に学習した法線パターンを割り当てたい</a:t>
            </a:r>
            <a:endParaRPr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708920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res\75855eb9949dbc3fb01fbb800e529950\input_radius_16_blur_7_var_5.00e-003_power_5.00e-001_bin_32_maxDiff_4_minDiff_12_blurMaxima_4_radiusMaxima_2_thMaxima_8.00e-004__cor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971600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Research\Data\res\75855eb9949dbc3fb01fbb800e529950\input_radius_16_blur_7_var_5.00e-003_power_5.00e-001_bin_32_maxDiff_4_minDiff_12_blurMaxima_4_radiusMaxima_2_thMaxima_8.00e-004__lin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2720779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 rot="10800000">
            <a:off x="4588708" y="2992102"/>
            <a:ext cx="651731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0" name="右矢印 9"/>
          <p:cNvSpPr/>
          <p:nvPr/>
        </p:nvSpPr>
        <p:spPr>
          <a:xfrm rot="5400000">
            <a:off x="2370838" y="4423912"/>
            <a:ext cx="539537" cy="9979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221088"/>
            <a:ext cx="341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コーナーと線分の抽出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1453" y="4221088"/>
            <a:ext cx="166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入力画像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264879" y="5247650"/>
            <a:ext cx="2704684" cy="98966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Global Optimization based on</a:t>
            </a:r>
            <a:br>
              <a:rPr lang="en-US" altLang="ja-JP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Markov Random Field</a:t>
            </a:r>
            <a:endParaRPr kumimoji="1" lang="ja-JP" alt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7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枚の画像を</a:t>
            </a:r>
            <a:r>
              <a:rPr lang="en-US" altLang="ja-JP" dirty="0"/>
              <a:t>3</a:t>
            </a:r>
            <a:r>
              <a:rPr lang="ja-JP" altLang="en-US" dirty="0"/>
              <a:t>次元化したい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シーン理解に</a:t>
            </a:r>
            <a:r>
              <a:rPr lang="en-US" altLang="ja-JP" dirty="0"/>
              <a:t>3</a:t>
            </a:r>
            <a:r>
              <a:rPr lang="ja-JP" altLang="en-US" dirty="0"/>
              <a:t>次元情報は欠かせない</a:t>
            </a:r>
            <a:endParaRPr kumimoji="1" lang="en-US" altLang="ja-JP" dirty="0"/>
          </a:p>
        </p:txBody>
      </p:sp>
      <p:pic>
        <p:nvPicPr>
          <p:cNvPr id="6" name="Picture 4" descr="\\makotoserver101\Data\depthReconstruction\EG4\image005\image0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55" y="4792667"/>
            <a:ext cx="3047273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makotoserver101\Data\depthReconstruction\EG\gt01\inpu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9"/>
          <a:stretch/>
        </p:blipFill>
        <p:spPr bwMode="auto">
          <a:xfrm>
            <a:off x="4978247" y="4792667"/>
            <a:ext cx="2618089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85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ja-JP" altLang="en-US" dirty="0"/>
              <a:t>提案手法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5271"/>
            <a:ext cx="8686800" cy="4525963"/>
          </a:xfrm>
        </p:spPr>
        <p:txBody>
          <a:bodyPr/>
          <a:lstStyle/>
          <a:p>
            <a:r>
              <a:rPr kumimoji="1" lang="ja-JP" altLang="en-US" dirty="0"/>
              <a:t>入力画像に同様のコーナー</a:t>
            </a:r>
            <a:r>
              <a:rPr lang="ja-JP" altLang="en-US" dirty="0"/>
              <a:t>＆線分抽出</a:t>
            </a:r>
            <a:endParaRPr lang="en-US" altLang="ja-JP" dirty="0"/>
          </a:p>
          <a:p>
            <a:r>
              <a:rPr lang="ja-JP" altLang="en-US" dirty="0"/>
              <a:t>各特徴に学習した法線パターンを割り当てたい</a:t>
            </a:r>
            <a:endParaRPr lang="en-US" altLang="ja-JP" dirty="0"/>
          </a:p>
          <a:p>
            <a:r>
              <a:rPr lang="en-US" altLang="ja-JP" dirty="0"/>
              <a:t>MRF</a:t>
            </a:r>
            <a:r>
              <a:rPr lang="ja-JP" altLang="en-US" dirty="0"/>
              <a:t>の全体最適化で法線マップを得る</a:t>
            </a:r>
            <a:endParaRPr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708920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res\75855eb9949dbc3fb01fbb800e529950\input_radius_16_blur_7_var_5.00e-003_power_5.00e-001_bin_32_maxDiff_4_minDiff_12_blurMaxima_4_radiusMaxima_2_thMaxima_8.00e-004__cor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971600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Research\Data\res\75855eb9949dbc3fb01fbb800e529950\input_radius_16_blur_7_var_5.00e-003_power_5.00e-001_bin_32_maxDiff_4_minDiff_12_blurMaxima_4_radiusMaxima_2_thMaxima_8.00e-004__lin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2720779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 rot="10800000">
            <a:off x="4588708" y="2992102"/>
            <a:ext cx="651731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0" name="右矢印 9"/>
          <p:cNvSpPr/>
          <p:nvPr/>
        </p:nvSpPr>
        <p:spPr>
          <a:xfrm rot="5400000">
            <a:off x="2370838" y="4423912"/>
            <a:ext cx="539537" cy="9979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221088"/>
            <a:ext cx="341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コーナーと線分の抽出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1453" y="4221088"/>
            <a:ext cx="166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入力画像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264879" y="5247650"/>
            <a:ext cx="2704684" cy="98966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Global Optimization based on</a:t>
            </a:r>
            <a:br>
              <a:rPr lang="en-US" altLang="ja-JP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Markov Random Field</a:t>
            </a:r>
            <a:endParaRPr kumimoji="1" lang="ja-JP" alt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14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ja-JP" altLang="en-US" dirty="0"/>
              <a:t>提案手法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5271"/>
            <a:ext cx="8686800" cy="4525963"/>
          </a:xfrm>
        </p:spPr>
        <p:txBody>
          <a:bodyPr/>
          <a:lstStyle/>
          <a:p>
            <a:r>
              <a:rPr kumimoji="1" lang="ja-JP" altLang="en-US" dirty="0"/>
              <a:t>入力画像に同様のコーナー</a:t>
            </a:r>
            <a:r>
              <a:rPr lang="ja-JP" altLang="en-US" dirty="0"/>
              <a:t>＆線分抽出</a:t>
            </a:r>
            <a:endParaRPr lang="en-US" altLang="ja-JP" dirty="0"/>
          </a:p>
          <a:p>
            <a:r>
              <a:rPr lang="ja-JP" altLang="en-US" dirty="0"/>
              <a:t>各特徴に学習した法線パターンを割り当てたい</a:t>
            </a:r>
            <a:endParaRPr lang="en-US" altLang="ja-JP" dirty="0"/>
          </a:p>
          <a:p>
            <a:r>
              <a:rPr kumimoji="1" lang="en-US" altLang="ja-JP" dirty="0"/>
              <a:t>MRF</a:t>
            </a:r>
            <a:r>
              <a:rPr kumimoji="1" lang="ja-JP" altLang="en-US" dirty="0"/>
              <a:t>の全体最適化で法線マップを得る</a:t>
            </a:r>
            <a:endParaRPr kumimoji="1"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708920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res\75855eb9949dbc3fb01fbb800e529950\input_radius_16_blur_7_var_5.00e-003_power_5.00e-001_bin_32_maxDiff_4_minDiff_12_blurMaxima_4_radiusMaxima_2_thMaxima_8.00e-004__cor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971600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Research\Data\res\75855eb9949dbc3fb01fbb800e529950\input_radius_16_blur_7_var_5.00e-003_power_5.00e-001_bin_32_maxDiff_4_minDiff_12_blurMaxima_4_radiusMaxima_2_thMaxima_8.00e-004__lin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2720779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 rot="10800000">
            <a:off x="4588708" y="2992102"/>
            <a:ext cx="651731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0" name="右矢印 9"/>
          <p:cNvSpPr/>
          <p:nvPr/>
        </p:nvSpPr>
        <p:spPr>
          <a:xfrm rot="5400000">
            <a:off x="2370838" y="4423912"/>
            <a:ext cx="539537" cy="9979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" name="右矢印 11"/>
          <p:cNvSpPr/>
          <p:nvPr/>
        </p:nvSpPr>
        <p:spPr>
          <a:xfrm>
            <a:off x="4016585" y="5242218"/>
            <a:ext cx="344017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221088"/>
            <a:ext cx="341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コーナーと線分の抽出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1453" y="4221088"/>
            <a:ext cx="166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入力画像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10066" y="6483849"/>
            <a:ext cx="1683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法線マップ</a:t>
            </a:r>
            <a:endParaRPr kumimoji="1"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E:\gt01\45d6217d847bb2922712c971d6b2071f\45d6217d847bb2922712c971d6b2071f\resul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t="11284"/>
          <a:stretch/>
        </p:blipFill>
        <p:spPr bwMode="auto">
          <a:xfrm>
            <a:off x="4410067" y="4982074"/>
            <a:ext cx="1665953" cy="15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角丸四角形 18"/>
          <p:cNvSpPr/>
          <p:nvPr/>
        </p:nvSpPr>
        <p:spPr>
          <a:xfrm>
            <a:off x="1264879" y="5247650"/>
            <a:ext cx="2704684" cy="98966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Global Optimization based on</a:t>
            </a:r>
            <a:br>
              <a:rPr lang="en-US" altLang="ja-JP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Markov Random Field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65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gt01\45d6217d847bb2922712c971d6b2071f\45d6217d847bb2922712c971d6b2071f\resul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t="11284"/>
          <a:stretch/>
        </p:blipFill>
        <p:spPr bwMode="auto">
          <a:xfrm>
            <a:off x="4410067" y="4982074"/>
            <a:ext cx="1665953" cy="15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10019"/>
          <a:stretch/>
        </p:blipFill>
        <p:spPr bwMode="auto">
          <a:xfrm>
            <a:off x="6536809" y="4959035"/>
            <a:ext cx="1669007" cy="15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ja-JP" altLang="en-US" dirty="0"/>
              <a:t>提案手法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5271"/>
            <a:ext cx="8686800" cy="4525963"/>
          </a:xfrm>
        </p:spPr>
        <p:txBody>
          <a:bodyPr/>
          <a:lstStyle/>
          <a:p>
            <a:r>
              <a:rPr kumimoji="1" lang="ja-JP" altLang="en-US" dirty="0"/>
              <a:t>入力画像に同様のコーナー</a:t>
            </a:r>
            <a:r>
              <a:rPr lang="ja-JP" altLang="en-US" dirty="0"/>
              <a:t>＆線分抽出</a:t>
            </a:r>
            <a:endParaRPr lang="en-US" altLang="ja-JP" dirty="0"/>
          </a:p>
          <a:p>
            <a:r>
              <a:rPr lang="ja-JP" altLang="en-US" dirty="0"/>
              <a:t>各特徴に学習した法線パターンを割り当てたい</a:t>
            </a:r>
            <a:endParaRPr lang="en-US" altLang="ja-JP" dirty="0"/>
          </a:p>
          <a:p>
            <a:r>
              <a:rPr lang="en-US" altLang="ja-JP" dirty="0"/>
              <a:t>MRF</a:t>
            </a:r>
            <a:r>
              <a:rPr lang="ja-JP" altLang="en-US" dirty="0"/>
              <a:t>の全体最適化で法線マップを得る</a:t>
            </a:r>
            <a:endParaRPr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708920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res\75855eb9949dbc3fb01fbb800e529950\input_radius_16_blur_7_var_5.00e-003_power_5.00e-001_bin_32_maxDiff_4_minDiff_12_blurMaxima_4_radiusMaxima_2_thMaxima_8.00e-004__corne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971600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Research\Data\res\75855eb9949dbc3fb01fbb800e529950\input_radius_16_blur_7_var_5.00e-003_power_5.00e-001_bin_32_maxDiff_4_minDiff_12_blurMaxima_4_radiusMaxima_2_thMaxima_8.00e-004__line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2720779" y="2708920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 rot="10800000">
            <a:off x="4588708" y="2992102"/>
            <a:ext cx="651731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0" name="右矢印 9"/>
          <p:cNvSpPr/>
          <p:nvPr/>
        </p:nvSpPr>
        <p:spPr>
          <a:xfrm rot="5400000">
            <a:off x="2370838" y="4423912"/>
            <a:ext cx="539537" cy="9979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1" name="角丸四角形 10"/>
          <p:cNvSpPr/>
          <p:nvPr/>
        </p:nvSpPr>
        <p:spPr>
          <a:xfrm>
            <a:off x="1264879" y="5247650"/>
            <a:ext cx="2704684" cy="98966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Global Optimization based on</a:t>
            </a:r>
            <a:br>
              <a:rPr lang="en-US" altLang="ja-JP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Markov Random Field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016585" y="5242218"/>
            <a:ext cx="344017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221088"/>
            <a:ext cx="341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コーナーと線分の抽出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1453" y="4221088"/>
            <a:ext cx="166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入力画像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10066" y="6483849"/>
            <a:ext cx="1683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法線マップ</a:t>
            </a:r>
            <a:endParaRPr kumimoji="1"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95956" y="6485274"/>
            <a:ext cx="2069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ja-JP" altLang="en-US" sz="2000" dirty="0">
                <a:latin typeface="Times New Roman" pitchFamily="18" charset="0"/>
                <a:cs typeface="Times New Roman" pitchFamily="18" charset="0"/>
              </a:rPr>
              <a:t>次元形状</a:t>
            </a:r>
            <a:endParaRPr kumimoji="1"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6120276" y="5242218"/>
            <a:ext cx="344017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20403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6883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学習データ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次元</a:t>
            </a:r>
            <a:r>
              <a:rPr kumimoji="1" lang="ja-JP" altLang="en-US" dirty="0"/>
              <a:t>ゲーム </a:t>
            </a:r>
            <a:r>
              <a:rPr kumimoji="1" lang="en-US" altLang="ja-JP" dirty="0"/>
              <a:t>(</a:t>
            </a:r>
            <a:r>
              <a:rPr lang="en-US" altLang="ja-JP" dirty="0"/>
              <a:t>Anno 1404, </a:t>
            </a:r>
            <a:r>
              <a:rPr lang="en-US" altLang="ja-JP" dirty="0" err="1"/>
              <a:t>Ubisoft</a:t>
            </a:r>
            <a:r>
              <a:rPr lang="en-US" altLang="ja-JP" dirty="0"/>
              <a:t>, </a:t>
            </a:r>
            <a:r>
              <a:rPr lang="ja-JP" altLang="en-US" dirty="0"/>
              <a:t>街づくり</a:t>
            </a:r>
            <a:r>
              <a:rPr lang="en-US" altLang="ja-JP" dirty="0"/>
              <a:t>)</a:t>
            </a:r>
          </a:p>
        </p:txBody>
      </p:sp>
      <p:pic>
        <p:nvPicPr>
          <p:cNvPr id="1026" name="Picture 2" descr="C:\Users\makoto\Desktop\新しいフォルダー\data\aam2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422"/>
            <a:ext cx="4307469" cy="24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koto\Desktop\新しいフォルダー\data\aam4_nor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76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6883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学習データ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次元</a:t>
            </a:r>
            <a:r>
              <a:rPr kumimoji="1" lang="ja-JP" altLang="en-US" dirty="0"/>
              <a:t>ゲーム </a:t>
            </a:r>
            <a:r>
              <a:rPr kumimoji="1" lang="en-US" altLang="ja-JP" dirty="0"/>
              <a:t>(</a:t>
            </a:r>
            <a:r>
              <a:rPr lang="en-US" altLang="ja-JP" dirty="0"/>
              <a:t>Anno 1404, </a:t>
            </a:r>
            <a:r>
              <a:rPr lang="en-US" altLang="ja-JP" dirty="0" err="1"/>
              <a:t>Ubisoft</a:t>
            </a:r>
            <a:r>
              <a:rPr lang="en-US" altLang="ja-JP" dirty="0"/>
              <a:t>, </a:t>
            </a:r>
            <a:r>
              <a:rPr lang="ja-JP" altLang="en-US" dirty="0"/>
              <a:t>街づくり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DirectX</a:t>
            </a:r>
            <a:r>
              <a:rPr lang="ja-JP" altLang="en-US" dirty="0"/>
              <a:t>を使い</a:t>
            </a:r>
            <a:r>
              <a:rPr lang="en-US" altLang="ja-JP" dirty="0"/>
              <a:t>”</a:t>
            </a:r>
            <a:r>
              <a:rPr lang="en-US" altLang="ja-JP" dirty="0" err="1"/>
              <a:t>Prt</a:t>
            </a:r>
            <a:r>
              <a:rPr lang="en-US" altLang="ja-JP" dirty="0"/>
              <a:t> </a:t>
            </a:r>
            <a:r>
              <a:rPr lang="en-US" altLang="ja-JP" dirty="0" err="1"/>
              <a:t>Sc</a:t>
            </a:r>
            <a:r>
              <a:rPr lang="en-US" altLang="ja-JP" dirty="0"/>
              <a:t>”</a:t>
            </a:r>
            <a:r>
              <a:rPr lang="ja-JP" altLang="en-US" dirty="0"/>
              <a:t>でデプスマップを得る</a:t>
            </a:r>
            <a:endParaRPr kumimoji="1" lang="en-US" altLang="ja-JP" dirty="0"/>
          </a:p>
        </p:txBody>
      </p:sp>
      <p:pic>
        <p:nvPicPr>
          <p:cNvPr id="1026" name="Picture 2" descr="C:\Users\makoto\Desktop\新しいフォルダー\data\aam2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422"/>
            <a:ext cx="4307469" cy="24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koto\Desktop\新しいフォルダー\data\aam4_nor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64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6883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学習データ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次元</a:t>
            </a:r>
            <a:r>
              <a:rPr kumimoji="1" lang="ja-JP" altLang="en-US" dirty="0"/>
              <a:t>ゲーム </a:t>
            </a:r>
            <a:r>
              <a:rPr kumimoji="1" lang="en-US" altLang="ja-JP" dirty="0"/>
              <a:t>(</a:t>
            </a:r>
            <a:r>
              <a:rPr lang="en-US" altLang="ja-JP" dirty="0"/>
              <a:t>Anno 1404, </a:t>
            </a:r>
            <a:r>
              <a:rPr lang="en-US" altLang="ja-JP" dirty="0" err="1"/>
              <a:t>Ubisoft</a:t>
            </a:r>
            <a:r>
              <a:rPr lang="en-US" altLang="ja-JP" dirty="0"/>
              <a:t>, </a:t>
            </a:r>
            <a:r>
              <a:rPr lang="ja-JP" altLang="en-US" dirty="0"/>
              <a:t>街づくり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DirectX</a:t>
            </a:r>
            <a:r>
              <a:rPr lang="ja-JP" altLang="en-US" dirty="0"/>
              <a:t>を使い</a:t>
            </a:r>
            <a:r>
              <a:rPr lang="en-US" altLang="ja-JP" dirty="0"/>
              <a:t>”</a:t>
            </a:r>
            <a:r>
              <a:rPr lang="en-US" altLang="ja-JP" dirty="0" err="1"/>
              <a:t>Prt</a:t>
            </a:r>
            <a:r>
              <a:rPr lang="en-US" altLang="ja-JP" dirty="0"/>
              <a:t> </a:t>
            </a:r>
            <a:r>
              <a:rPr lang="en-US" altLang="ja-JP" dirty="0" err="1"/>
              <a:t>Sc</a:t>
            </a:r>
            <a:r>
              <a:rPr lang="en-US" altLang="ja-JP" dirty="0"/>
              <a:t>”</a:t>
            </a:r>
            <a:r>
              <a:rPr lang="ja-JP" altLang="en-US" dirty="0"/>
              <a:t>でデプスマップを得る</a:t>
            </a:r>
            <a:endParaRPr kumimoji="1" lang="en-US" altLang="ja-JP" dirty="0"/>
          </a:p>
          <a:p>
            <a:r>
              <a:rPr lang="ja-JP" altLang="en-US" dirty="0"/>
              <a:t>デプスマップから</a:t>
            </a:r>
            <a:r>
              <a:rPr kumimoji="1" lang="ja-JP" altLang="en-US" dirty="0"/>
              <a:t>法線マップを作る</a:t>
            </a:r>
            <a:endParaRPr kumimoji="1" lang="en-US" altLang="ja-JP" dirty="0"/>
          </a:p>
        </p:txBody>
      </p:sp>
      <p:pic>
        <p:nvPicPr>
          <p:cNvPr id="1026" name="Picture 2" descr="C:\Users\makoto\Desktop\新しいフォルダー\data\aam2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422"/>
            <a:ext cx="4307469" cy="24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koto\Desktop\新しいフォルダー\data\aam4_nor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64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6883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学習データ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次元</a:t>
            </a:r>
            <a:r>
              <a:rPr kumimoji="1" lang="ja-JP" altLang="en-US" dirty="0"/>
              <a:t>ゲーム </a:t>
            </a:r>
            <a:r>
              <a:rPr kumimoji="1" lang="en-US" altLang="ja-JP" dirty="0"/>
              <a:t>(</a:t>
            </a:r>
            <a:r>
              <a:rPr lang="en-US" altLang="ja-JP" dirty="0"/>
              <a:t>Anno 1404, </a:t>
            </a:r>
            <a:r>
              <a:rPr lang="en-US" altLang="ja-JP" dirty="0" err="1"/>
              <a:t>Ubisoft</a:t>
            </a:r>
            <a:r>
              <a:rPr lang="en-US" altLang="ja-JP" dirty="0"/>
              <a:t>, </a:t>
            </a:r>
            <a:r>
              <a:rPr lang="ja-JP" altLang="en-US" dirty="0"/>
              <a:t>街づくり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DirectX</a:t>
            </a:r>
            <a:r>
              <a:rPr lang="ja-JP" altLang="en-US" dirty="0"/>
              <a:t>を使い</a:t>
            </a:r>
            <a:r>
              <a:rPr lang="en-US" altLang="ja-JP" dirty="0"/>
              <a:t>”</a:t>
            </a:r>
            <a:r>
              <a:rPr lang="en-US" altLang="ja-JP" dirty="0" err="1"/>
              <a:t>Prt</a:t>
            </a:r>
            <a:r>
              <a:rPr lang="en-US" altLang="ja-JP" dirty="0"/>
              <a:t> </a:t>
            </a:r>
            <a:r>
              <a:rPr lang="en-US" altLang="ja-JP" dirty="0" err="1"/>
              <a:t>Sc</a:t>
            </a:r>
            <a:r>
              <a:rPr lang="en-US" altLang="ja-JP" dirty="0"/>
              <a:t>”</a:t>
            </a:r>
            <a:r>
              <a:rPr lang="ja-JP" altLang="en-US" dirty="0"/>
              <a:t>でデプスマップを得る</a:t>
            </a:r>
            <a:endParaRPr kumimoji="1" lang="en-US" altLang="ja-JP" dirty="0"/>
          </a:p>
          <a:p>
            <a:r>
              <a:rPr lang="ja-JP" altLang="en-US" dirty="0"/>
              <a:t>デプスマップから</a:t>
            </a:r>
            <a:r>
              <a:rPr kumimoji="1" lang="ja-JP" altLang="en-US" dirty="0"/>
              <a:t>法線マップを作る</a:t>
            </a:r>
            <a:endParaRPr kumimoji="1" lang="en-US" altLang="ja-JP" dirty="0"/>
          </a:p>
          <a:p>
            <a:pPr lvl="1"/>
            <a:r>
              <a:rPr lang="ja-JP" altLang="en-US" dirty="0"/>
              <a:t>学習データは</a:t>
            </a:r>
            <a:r>
              <a:rPr lang="en-US" altLang="ja-JP" dirty="0"/>
              <a:t>236</a:t>
            </a:r>
            <a:r>
              <a:rPr lang="ja-JP" altLang="en-US" dirty="0"/>
              <a:t>枚の法線マップ</a:t>
            </a:r>
            <a:endParaRPr lang="en-US" altLang="ja-JP" dirty="0"/>
          </a:p>
        </p:txBody>
      </p:sp>
      <p:pic>
        <p:nvPicPr>
          <p:cNvPr id="1026" name="Picture 2" descr="C:\Users\makoto\Desktop\新しいフォルダー\data\aam2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422"/>
            <a:ext cx="4307469" cy="24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koto\Desktop\新しいフォルダー\data\aam4_nor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64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6883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学習データ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次元</a:t>
            </a:r>
            <a:r>
              <a:rPr kumimoji="1" lang="ja-JP" altLang="en-US" dirty="0"/>
              <a:t>ゲーム </a:t>
            </a:r>
            <a:r>
              <a:rPr kumimoji="1" lang="en-US" altLang="ja-JP" dirty="0"/>
              <a:t>(</a:t>
            </a:r>
            <a:r>
              <a:rPr lang="en-US" altLang="ja-JP" dirty="0"/>
              <a:t>Anno 1404, </a:t>
            </a:r>
            <a:r>
              <a:rPr lang="en-US" altLang="ja-JP" dirty="0" err="1"/>
              <a:t>Ubisoft</a:t>
            </a:r>
            <a:r>
              <a:rPr lang="en-US" altLang="ja-JP" dirty="0"/>
              <a:t>, </a:t>
            </a:r>
            <a:r>
              <a:rPr lang="ja-JP" altLang="en-US" dirty="0"/>
              <a:t>街づくり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DirectX</a:t>
            </a:r>
            <a:r>
              <a:rPr lang="ja-JP" altLang="en-US" dirty="0"/>
              <a:t>を使い</a:t>
            </a:r>
            <a:r>
              <a:rPr lang="en-US" altLang="ja-JP" dirty="0"/>
              <a:t>”</a:t>
            </a:r>
            <a:r>
              <a:rPr lang="en-US" altLang="ja-JP" dirty="0" err="1"/>
              <a:t>Prt</a:t>
            </a:r>
            <a:r>
              <a:rPr lang="en-US" altLang="ja-JP" dirty="0"/>
              <a:t> </a:t>
            </a:r>
            <a:r>
              <a:rPr lang="en-US" altLang="ja-JP" dirty="0" err="1"/>
              <a:t>Sc</a:t>
            </a:r>
            <a:r>
              <a:rPr lang="en-US" altLang="ja-JP" dirty="0"/>
              <a:t>”</a:t>
            </a:r>
            <a:r>
              <a:rPr lang="ja-JP" altLang="en-US" dirty="0"/>
              <a:t>でデプスマップを得る</a:t>
            </a:r>
            <a:endParaRPr kumimoji="1" lang="en-US" altLang="ja-JP" dirty="0"/>
          </a:p>
          <a:p>
            <a:r>
              <a:rPr lang="ja-JP" altLang="en-US" dirty="0"/>
              <a:t>デプスマップから</a:t>
            </a:r>
            <a:r>
              <a:rPr kumimoji="1" lang="ja-JP" altLang="en-US" dirty="0"/>
              <a:t>法線マップを作る</a:t>
            </a:r>
            <a:endParaRPr kumimoji="1" lang="en-US" altLang="ja-JP" dirty="0"/>
          </a:p>
          <a:p>
            <a:pPr lvl="1"/>
            <a:r>
              <a:rPr lang="ja-JP" altLang="en-US" dirty="0"/>
              <a:t>学習データは</a:t>
            </a:r>
            <a:r>
              <a:rPr lang="en-US" altLang="ja-JP" dirty="0"/>
              <a:t>236</a:t>
            </a:r>
            <a:r>
              <a:rPr lang="ja-JP" altLang="en-US" dirty="0"/>
              <a:t>枚の法線マップ</a:t>
            </a:r>
            <a:endParaRPr lang="en-US" altLang="ja-JP" dirty="0"/>
          </a:p>
          <a:p>
            <a:pPr lvl="1"/>
            <a:r>
              <a:rPr lang="ja-JP" altLang="en-US" dirty="0"/>
              <a:t>元は綺麗なポリゴンデータ </a:t>
            </a:r>
            <a:r>
              <a:rPr lang="en-US" altLang="ja-JP" dirty="0">
                <a:sym typeface="Wingdings" pitchFamily="2" charset="2"/>
              </a:rPr>
              <a:t> </a:t>
            </a:r>
            <a:r>
              <a:rPr lang="ja-JP" altLang="en-US" dirty="0"/>
              <a:t>無ノイズ、くっきり</a:t>
            </a:r>
            <a:endParaRPr kumimoji="1" lang="ja-JP" altLang="en-US" dirty="0"/>
          </a:p>
        </p:txBody>
      </p:sp>
      <p:pic>
        <p:nvPicPr>
          <p:cNvPr id="1026" name="Picture 2" descr="C:\Users\makoto\Desktop\新しいフォルダー\data\aam2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422"/>
            <a:ext cx="4307469" cy="24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koto\Desktop\新しいフォルダー\data\aam4_nor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06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6883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代表的な法線の選出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kumimoji="1" lang="ja-JP" altLang="en-US" dirty="0"/>
              <a:t>学習データ内の全法線に</a:t>
            </a:r>
            <a:r>
              <a:rPr kumimoji="1" lang="en-US" altLang="ja-JP" dirty="0"/>
              <a:t>K-means</a:t>
            </a:r>
            <a:r>
              <a:rPr kumimoji="1" lang="ja-JP" altLang="en-US" dirty="0"/>
              <a:t>法を適用</a:t>
            </a:r>
            <a:endParaRPr kumimoji="1" lang="en-US" altLang="ja-JP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07504" y="3575216"/>
            <a:ext cx="8899778" cy="1380275"/>
            <a:chOff x="251520" y="4149080"/>
            <a:chExt cx="7056784" cy="1094443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51520" y="4149080"/>
              <a:ext cx="6480720" cy="1094443"/>
              <a:chOff x="458779" y="4285211"/>
              <a:chExt cx="6480720" cy="1094443"/>
            </a:xfrm>
          </p:grpSpPr>
          <p:pic>
            <p:nvPicPr>
              <p:cNvPr id="1026" name="Picture 2" descr="C:\Users\makoto\Desktop\新しいフォルダー\data\aam2_normal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477"/>
              <a:stretch/>
            </p:blipFill>
            <p:spPr bwMode="auto">
              <a:xfrm>
                <a:off x="2099331" y="4285212"/>
                <a:ext cx="1527800" cy="1094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makoto\Desktop\新しいフォルダー\data\aam4_normal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195"/>
              <a:stretch/>
            </p:blipFill>
            <p:spPr bwMode="auto">
              <a:xfrm>
                <a:off x="5409139" y="4285211"/>
                <a:ext cx="153036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Research\Data\dds120509\aam1_normal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6" t="29677" r="27345" b="7879"/>
              <a:stretch/>
            </p:blipFill>
            <p:spPr bwMode="auto">
              <a:xfrm>
                <a:off x="3755515" y="4285212"/>
                <a:ext cx="152780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C:\Research\Data\dds120509\ccm21_normal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15" t="9434" r="33835" b="28123"/>
              <a:stretch/>
            </p:blipFill>
            <p:spPr bwMode="auto">
              <a:xfrm>
                <a:off x="458779" y="4293096"/>
                <a:ext cx="152780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グループ化 4"/>
            <p:cNvGrpSpPr/>
            <p:nvPr/>
          </p:nvGrpSpPr>
          <p:grpSpPr>
            <a:xfrm rot="5400000">
              <a:off x="7092280" y="4516282"/>
              <a:ext cx="72008" cy="360040"/>
              <a:chOff x="4619733" y="5517232"/>
              <a:chExt cx="72008" cy="360040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4619733" y="55172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4619733" y="56612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4619733" y="580526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2447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6883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代表的な法線の選出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ja-JP" altLang="en-US" dirty="0"/>
              <a:t>学習データ内の全法線に</a:t>
            </a:r>
            <a:r>
              <a:rPr lang="en-US" altLang="ja-JP" dirty="0"/>
              <a:t>K-means</a:t>
            </a:r>
            <a:r>
              <a:rPr lang="ja-JP" altLang="en-US" dirty="0"/>
              <a:t>法を適用</a:t>
            </a:r>
            <a:endParaRPr lang="en-US" altLang="ja-JP" dirty="0"/>
          </a:p>
          <a:p>
            <a:r>
              <a:rPr lang="en-US" altLang="ja-JP" dirty="0"/>
              <a:t>K=20</a:t>
            </a:r>
            <a:r>
              <a:rPr lang="ja-JP" altLang="en-US" dirty="0"/>
              <a:t>とし、</a:t>
            </a:r>
            <a:r>
              <a:rPr lang="en-US" altLang="ja-JP" dirty="0"/>
              <a:t>20</a:t>
            </a:r>
            <a:r>
              <a:rPr lang="ja-JP" altLang="en-US" dirty="0"/>
              <a:t>個の法線を選出</a:t>
            </a:r>
            <a:endParaRPr lang="en-US" altLang="ja-JP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07504" y="3575216"/>
            <a:ext cx="8899778" cy="1380275"/>
            <a:chOff x="251520" y="4149080"/>
            <a:chExt cx="7056784" cy="1094443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51520" y="4149080"/>
              <a:ext cx="6480720" cy="1094443"/>
              <a:chOff x="458779" y="4285211"/>
              <a:chExt cx="6480720" cy="1094443"/>
            </a:xfrm>
          </p:grpSpPr>
          <p:pic>
            <p:nvPicPr>
              <p:cNvPr id="1026" name="Picture 2" descr="C:\Users\makoto\Desktop\新しいフォルダー\data\aam2_normal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477"/>
              <a:stretch/>
            </p:blipFill>
            <p:spPr bwMode="auto">
              <a:xfrm>
                <a:off x="2099331" y="4285212"/>
                <a:ext cx="1527800" cy="1094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makoto\Desktop\新しいフォルダー\data\aam4_normal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195"/>
              <a:stretch/>
            </p:blipFill>
            <p:spPr bwMode="auto">
              <a:xfrm>
                <a:off x="5409139" y="4285211"/>
                <a:ext cx="153036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Research\Data\dds120509\aam1_normal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6" t="29677" r="27345" b="7879"/>
              <a:stretch/>
            </p:blipFill>
            <p:spPr bwMode="auto">
              <a:xfrm>
                <a:off x="3755515" y="4285212"/>
                <a:ext cx="152780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C:\Research\Data\dds120509\ccm21_normal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15" t="9434" r="33835" b="28123"/>
              <a:stretch/>
            </p:blipFill>
            <p:spPr bwMode="auto">
              <a:xfrm>
                <a:off x="458779" y="4293096"/>
                <a:ext cx="152780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グループ化 4"/>
            <p:cNvGrpSpPr/>
            <p:nvPr/>
          </p:nvGrpSpPr>
          <p:grpSpPr>
            <a:xfrm rot="5400000">
              <a:off x="7092280" y="4516282"/>
              <a:ext cx="72008" cy="360040"/>
              <a:chOff x="4619733" y="5517232"/>
              <a:chExt cx="72008" cy="360040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4619733" y="55172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4619733" y="56612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4619733" y="580526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950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枚の画像を</a:t>
            </a:r>
            <a:r>
              <a:rPr lang="en-US" altLang="ja-JP" dirty="0"/>
              <a:t>3</a:t>
            </a:r>
            <a:r>
              <a:rPr lang="ja-JP" altLang="en-US" dirty="0"/>
              <a:t>次元化したい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シーン理解に</a:t>
            </a:r>
            <a:r>
              <a:rPr lang="en-US" altLang="ja-JP" dirty="0"/>
              <a:t>3</a:t>
            </a:r>
            <a:r>
              <a:rPr lang="ja-JP" altLang="en-US" dirty="0"/>
              <a:t>次元情報は欠かせない</a:t>
            </a:r>
            <a:endParaRPr lang="en-US" altLang="ja-JP" dirty="0"/>
          </a:p>
          <a:p>
            <a:pPr lvl="1"/>
            <a:r>
              <a:rPr kumimoji="1" lang="ja-JP" altLang="en-US" dirty="0"/>
              <a:t>複数カメラによるステレオ</a:t>
            </a:r>
            <a:endParaRPr kumimoji="1" lang="en-US" altLang="ja-JP" dirty="0"/>
          </a:p>
        </p:txBody>
      </p:sp>
      <p:pic>
        <p:nvPicPr>
          <p:cNvPr id="4" name="Picture 4" descr="\\makotoserver101\Data\depthReconstruction\EG4\image005\image0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55" y="4792667"/>
            <a:ext cx="3047273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\\makotoserver101\Data\depthReconstruction\EG\gt01\inpu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9"/>
          <a:stretch/>
        </p:blipFill>
        <p:spPr bwMode="auto">
          <a:xfrm>
            <a:off x="4978247" y="4792667"/>
            <a:ext cx="2618089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10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6883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代表的な法線の選出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ja-JP" altLang="en-US" dirty="0"/>
              <a:t>学習データ内の全法線に</a:t>
            </a:r>
            <a:r>
              <a:rPr lang="en-US" altLang="ja-JP" dirty="0"/>
              <a:t>K-means</a:t>
            </a:r>
            <a:r>
              <a:rPr lang="ja-JP" altLang="en-US" dirty="0"/>
              <a:t>法を適用</a:t>
            </a:r>
            <a:endParaRPr lang="en-US" altLang="ja-JP" dirty="0"/>
          </a:p>
          <a:p>
            <a:r>
              <a:rPr lang="en-US" altLang="ja-JP" dirty="0"/>
              <a:t>K=20</a:t>
            </a:r>
            <a:r>
              <a:rPr lang="ja-JP" altLang="en-US" dirty="0"/>
              <a:t>とし、</a:t>
            </a:r>
            <a:r>
              <a:rPr lang="en-US" altLang="ja-JP" dirty="0"/>
              <a:t>20</a:t>
            </a:r>
            <a:r>
              <a:rPr lang="ja-JP" altLang="en-US" dirty="0"/>
              <a:t>個の法線を選出</a:t>
            </a:r>
            <a:endParaRPr lang="en-US" altLang="ja-JP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07504" y="3575216"/>
            <a:ext cx="8899778" cy="1380275"/>
            <a:chOff x="251520" y="4149080"/>
            <a:chExt cx="7056784" cy="1094443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51520" y="4149080"/>
              <a:ext cx="6480720" cy="1094443"/>
              <a:chOff x="458779" y="4285211"/>
              <a:chExt cx="6480720" cy="1094443"/>
            </a:xfrm>
          </p:grpSpPr>
          <p:pic>
            <p:nvPicPr>
              <p:cNvPr id="1026" name="Picture 2" descr="C:\Users\makoto\Desktop\新しいフォルダー\data\aam2_normal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477"/>
              <a:stretch/>
            </p:blipFill>
            <p:spPr bwMode="auto">
              <a:xfrm>
                <a:off x="2099331" y="4285212"/>
                <a:ext cx="1527800" cy="1094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makoto\Desktop\新しいフォルダー\data\aam4_normal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195"/>
              <a:stretch/>
            </p:blipFill>
            <p:spPr bwMode="auto">
              <a:xfrm>
                <a:off x="5409139" y="4285211"/>
                <a:ext cx="153036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Research\Data\dds120509\aam1_normal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6" t="29677" r="27345" b="7879"/>
              <a:stretch/>
            </p:blipFill>
            <p:spPr bwMode="auto">
              <a:xfrm>
                <a:off x="3755515" y="4285212"/>
                <a:ext cx="152780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C:\Research\Data\dds120509\ccm21_normal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15" t="9434" r="33835" b="28123"/>
              <a:stretch/>
            </p:blipFill>
            <p:spPr bwMode="auto">
              <a:xfrm>
                <a:off x="458779" y="4293096"/>
                <a:ext cx="152780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グループ化 4"/>
            <p:cNvGrpSpPr/>
            <p:nvPr/>
          </p:nvGrpSpPr>
          <p:grpSpPr>
            <a:xfrm rot="5400000">
              <a:off x="7092280" y="4516282"/>
              <a:ext cx="72008" cy="360040"/>
              <a:chOff x="4619733" y="5517232"/>
              <a:chExt cx="72008" cy="360040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4619733" y="55172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4619733" y="56612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4619733" y="580526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3" name="下矢印 12"/>
          <p:cNvSpPr/>
          <p:nvPr/>
        </p:nvSpPr>
        <p:spPr>
          <a:xfrm>
            <a:off x="3923928" y="5085184"/>
            <a:ext cx="1277952" cy="5760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03857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381820" y="6237312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20</a:t>
            </a:r>
            <a:r>
              <a:rPr kumimoji="1" lang="ja-JP" altLang="en-US" sz="2400" dirty="0"/>
              <a:t>個の代表法線</a:t>
            </a:r>
          </a:p>
        </p:txBody>
      </p:sp>
    </p:spTree>
    <p:extLst>
      <p:ext uri="{BB962C8B-B14F-4D97-AF65-F5344CB8AC3E}">
        <p14:creationId xmlns:p14="http://schemas.microsoft.com/office/powerpoint/2010/main" val="1395154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6883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代表的な法線の選出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ja-JP" altLang="en-US" dirty="0"/>
              <a:t>学習データ内の全法線に</a:t>
            </a:r>
            <a:r>
              <a:rPr lang="en-US" altLang="ja-JP" dirty="0"/>
              <a:t>K-means</a:t>
            </a:r>
            <a:r>
              <a:rPr lang="ja-JP" altLang="en-US" dirty="0"/>
              <a:t>法を適用</a:t>
            </a:r>
            <a:endParaRPr lang="en-US" altLang="ja-JP" dirty="0"/>
          </a:p>
          <a:p>
            <a:r>
              <a:rPr lang="en-US" altLang="ja-JP" dirty="0"/>
              <a:t>K=20</a:t>
            </a:r>
            <a:r>
              <a:rPr lang="ja-JP" altLang="en-US" dirty="0"/>
              <a:t>とし、</a:t>
            </a:r>
            <a:r>
              <a:rPr lang="en-US" altLang="ja-JP" dirty="0"/>
              <a:t>20</a:t>
            </a:r>
            <a:r>
              <a:rPr lang="ja-JP" altLang="en-US" dirty="0"/>
              <a:t>個の法線を選出</a:t>
            </a:r>
            <a:endParaRPr lang="en-US" altLang="ja-JP" dirty="0"/>
          </a:p>
          <a:p>
            <a:r>
              <a:rPr lang="ja-JP" altLang="en-US" dirty="0"/>
              <a:t>これらの</a:t>
            </a:r>
            <a:r>
              <a:rPr lang="en-US" altLang="ja-JP" dirty="0"/>
              <a:t>20</a:t>
            </a:r>
            <a:r>
              <a:rPr lang="ja-JP" altLang="en-US" dirty="0"/>
              <a:t>個の法線の割り当て問題とする</a:t>
            </a:r>
            <a:endParaRPr lang="en-US" altLang="ja-JP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07504" y="3575216"/>
            <a:ext cx="8899778" cy="1380275"/>
            <a:chOff x="251520" y="4149080"/>
            <a:chExt cx="7056784" cy="1094443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51520" y="4149080"/>
              <a:ext cx="6480720" cy="1094443"/>
              <a:chOff x="458779" y="4285211"/>
              <a:chExt cx="6480720" cy="1094443"/>
            </a:xfrm>
          </p:grpSpPr>
          <p:pic>
            <p:nvPicPr>
              <p:cNvPr id="1026" name="Picture 2" descr="C:\Users\makoto\Desktop\新しいフォルダー\data\aam2_normal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477"/>
              <a:stretch/>
            </p:blipFill>
            <p:spPr bwMode="auto">
              <a:xfrm>
                <a:off x="2099331" y="4285212"/>
                <a:ext cx="1527800" cy="1094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makoto\Desktop\新しいフォルダー\data\aam4_normal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195"/>
              <a:stretch/>
            </p:blipFill>
            <p:spPr bwMode="auto">
              <a:xfrm>
                <a:off x="5409139" y="4285211"/>
                <a:ext cx="153036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Research\Data\dds120509\aam1_normal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6" t="29677" r="27345" b="7879"/>
              <a:stretch/>
            </p:blipFill>
            <p:spPr bwMode="auto">
              <a:xfrm>
                <a:off x="3755515" y="4285212"/>
                <a:ext cx="152780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C:\Research\Data\dds120509\ccm21_normal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15" t="9434" r="33835" b="28123"/>
              <a:stretch/>
            </p:blipFill>
            <p:spPr bwMode="auto">
              <a:xfrm>
                <a:off x="458779" y="4293096"/>
                <a:ext cx="1527800" cy="1078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グループ化 4"/>
            <p:cNvGrpSpPr/>
            <p:nvPr/>
          </p:nvGrpSpPr>
          <p:grpSpPr>
            <a:xfrm rot="5400000">
              <a:off x="7092280" y="4516282"/>
              <a:ext cx="72008" cy="360040"/>
              <a:chOff x="4619733" y="5517232"/>
              <a:chExt cx="72008" cy="360040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4619733" y="55172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4619733" y="56612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4619733" y="580526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3" name="下矢印 12"/>
          <p:cNvSpPr/>
          <p:nvPr/>
        </p:nvSpPr>
        <p:spPr>
          <a:xfrm>
            <a:off x="3923928" y="5085184"/>
            <a:ext cx="1277952" cy="5760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03857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381820" y="6237312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20</a:t>
            </a:r>
            <a:r>
              <a:rPr kumimoji="1" lang="ja-JP" altLang="en-US" sz="2400" dirty="0"/>
              <a:t>個の代表法線</a:t>
            </a:r>
          </a:p>
        </p:txBody>
      </p:sp>
    </p:spTree>
    <p:extLst>
      <p:ext uri="{BB962C8B-B14F-4D97-AF65-F5344CB8AC3E}">
        <p14:creationId xmlns:p14="http://schemas.microsoft.com/office/powerpoint/2010/main" val="4169508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コーナーと線分検出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本の腕がコーナーを作るとする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3151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コーナーと線分検出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本の腕がコーナーを作るとする</a:t>
            </a:r>
            <a:endParaRPr kumimoji="1" lang="en-US" altLang="ja-JP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1" r="-143"/>
          <a:stretch/>
        </p:blipFill>
        <p:spPr bwMode="auto">
          <a:xfrm>
            <a:off x="1539015" y="1988838"/>
            <a:ext cx="1592825" cy="17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71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コーナーと線分検出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本の腕がコーナーを作るとする</a:t>
            </a:r>
            <a:endParaRPr lang="en-US" altLang="ja-JP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/>
          <a:stretch/>
        </p:blipFill>
        <p:spPr bwMode="auto">
          <a:xfrm>
            <a:off x="3775321" y="1988840"/>
            <a:ext cx="1579438" cy="17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1" r="-143"/>
          <a:stretch/>
        </p:blipFill>
        <p:spPr bwMode="auto">
          <a:xfrm>
            <a:off x="1539015" y="1988838"/>
            <a:ext cx="1592825" cy="17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71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コーナーと線分検出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本の腕がコーナーを作るとする</a:t>
            </a:r>
            <a:endParaRPr lang="en-US" altLang="ja-JP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/>
          <a:stretch/>
        </p:blipFill>
        <p:spPr bwMode="auto">
          <a:xfrm>
            <a:off x="3775321" y="1988840"/>
            <a:ext cx="1579438" cy="17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1" r="-143"/>
          <a:stretch/>
        </p:blipFill>
        <p:spPr bwMode="auto">
          <a:xfrm>
            <a:off x="1539015" y="1988838"/>
            <a:ext cx="1592825" cy="17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6003511" y="1988837"/>
            <a:ext cx="1592825" cy="1726071"/>
            <a:chOff x="6003511" y="1988837"/>
            <a:chExt cx="1592825" cy="172607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r="-143"/>
            <a:stretch/>
          </p:blipFill>
          <p:spPr bwMode="auto">
            <a:xfrm>
              <a:off x="6003511" y="1988837"/>
              <a:ext cx="1592825" cy="1726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直線矢印コネクタ 9"/>
            <p:cNvCxnSpPr/>
            <p:nvPr/>
          </p:nvCxnSpPr>
          <p:spPr>
            <a:xfrm flipV="1">
              <a:off x="6799923" y="2373630"/>
              <a:ext cx="122847" cy="47824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6799923" y="2851876"/>
              <a:ext cx="423837" cy="29899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6686520" y="2951700"/>
              <a:ext cx="423837" cy="29899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V="1">
              <a:off x="6652612" y="2333640"/>
              <a:ext cx="122847" cy="47824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>
              <a:off x="6210300" y="2799978"/>
              <a:ext cx="442312" cy="18277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>
              <a:off x="6251044" y="2958193"/>
              <a:ext cx="442312" cy="18277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484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コーナーと線分検出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本の腕がコーナーを作るとする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コーナーと線分の検出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/>
          <a:stretch/>
        </p:blipFill>
        <p:spPr bwMode="auto">
          <a:xfrm>
            <a:off x="3775321" y="1988840"/>
            <a:ext cx="1579438" cy="17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1" r="-143"/>
          <a:stretch/>
        </p:blipFill>
        <p:spPr bwMode="auto">
          <a:xfrm>
            <a:off x="1539015" y="1988838"/>
            <a:ext cx="1592825" cy="17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Research\projects\DepthEditing\Figures\d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5"/>
          <a:stretch/>
        </p:blipFill>
        <p:spPr bwMode="auto">
          <a:xfrm>
            <a:off x="826818" y="4221088"/>
            <a:ext cx="252066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6003511" y="1988837"/>
            <a:ext cx="1592825" cy="1726071"/>
            <a:chOff x="6003511" y="1988837"/>
            <a:chExt cx="1592825" cy="172607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r="-143"/>
            <a:stretch/>
          </p:blipFill>
          <p:spPr bwMode="auto">
            <a:xfrm>
              <a:off x="6003511" y="1988837"/>
              <a:ext cx="1592825" cy="1726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直線矢印コネクタ 9"/>
            <p:cNvCxnSpPr/>
            <p:nvPr/>
          </p:nvCxnSpPr>
          <p:spPr>
            <a:xfrm flipV="1">
              <a:off x="6799923" y="2373630"/>
              <a:ext cx="122847" cy="47824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6799923" y="2851876"/>
              <a:ext cx="423837" cy="29899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6686520" y="2951700"/>
              <a:ext cx="423837" cy="29899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V="1">
              <a:off x="6652612" y="2333640"/>
              <a:ext cx="122847" cy="47824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>
              <a:off x="6210300" y="2799978"/>
              <a:ext cx="442312" cy="18277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>
              <a:off x="6251044" y="2958193"/>
              <a:ext cx="442312" cy="18277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41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コーナーと線分検出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本の腕がコーナーを作るとする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コーナーと線分の検出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/>
          <a:stretch/>
        </p:blipFill>
        <p:spPr bwMode="auto">
          <a:xfrm>
            <a:off x="3775321" y="1988840"/>
            <a:ext cx="1579438" cy="17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1" r="-143"/>
          <a:stretch/>
        </p:blipFill>
        <p:spPr bwMode="auto">
          <a:xfrm>
            <a:off x="1539015" y="1988838"/>
            <a:ext cx="1592825" cy="17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Research\projects\DepthEditing\Figures\d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0"/>
          <a:stretch/>
        </p:blipFill>
        <p:spPr bwMode="auto">
          <a:xfrm>
            <a:off x="826818" y="4221088"/>
            <a:ext cx="50413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6003511" y="1988837"/>
            <a:ext cx="1592825" cy="1726071"/>
            <a:chOff x="6003511" y="1988837"/>
            <a:chExt cx="1592825" cy="172607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r="-143"/>
            <a:stretch/>
          </p:blipFill>
          <p:spPr bwMode="auto">
            <a:xfrm>
              <a:off x="6003511" y="1988837"/>
              <a:ext cx="1592825" cy="1726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 flipV="1">
              <a:off x="6223000" y="2333641"/>
              <a:ext cx="552459" cy="658479"/>
            </a:xfrm>
            <a:prstGeom prst="line">
              <a:avLst/>
            </a:prstGeom>
            <a:ln w="28575">
              <a:solidFill>
                <a:srgbClr val="D432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 flipV="1">
              <a:off x="6931660" y="2374901"/>
              <a:ext cx="281940" cy="777239"/>
            </a:xfrm>
            <a:prstGeom prst="line">
              <a:avLst/>
            </a:prstGeom>
            <a:ln w="28575">
              <a:solidFill>
                <a:srgbClr val="D432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6263640" y="3136900"/>
              <a:ext cx="830580" cy="96520"/>
            </a:xfrm>
            <a:prstGeom prst="line">
              <a:avLst/>
            </a:prstGeom>
            <a:ln w="28575">
              <a:solidFill>
                <a:srgbClr val="D432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799923" y="2373630"/>
              <a:ext cx="122847" cy="47824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6799923" y="2851876"/>
              <a:ext cx="423837" cy="29899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V="1">
              <a:off x="6652612" y="2333640"/>
              <a:ext cx="122847" cy="47824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>
              <a:off x="6210300" y="2799978"/>
              <a:ext cx="442312" cy="18277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6686520" y="2951700"/>
              <a:ext cx="423837" cy="29899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>
              <a:off x="6251044" y="2958193"/>
              <a:ext cx="442312" cy="18277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9672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コーナーと線分検出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本の腕がコーナーを作るとする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コーナーと線分の検出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/>
          <a:stretch/>
        </p:blipFill>
        <p:spPr bwMode="auto">
          <a:xfrm>
            <a:off x="3775321" y="1988840"/>
            <a:ext cx="1579438" cy="17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1" r="-143"/>
          <a:stretch/>
        </p:blipFill>
        <p:spPr bwMode="auto">
          <a:xfrm>
            <a:off x="1539015" y="1988838"/>
            <a:ext cx="1592825" cy="17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Research\projects\DepthEditing\Figures\d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8" y="4221088"/>
            <a:ext cx="75616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6003511" y="1988837"/>
            <a:ext cx="1592825" cy="1726071"/>
            <a:chOff x="6003511" y="1988837"/>
            <a:chExt cx="1592825" cy="1726071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r="-143"/>
            <a:stretch/>
          </p:blipFill>
          <p:spPr bwMode="auto">
            <a:xfrm>
              <a:off x="6003511" y="1988837"/>
              <a:ext cx="1592825" cy="1726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直線コネクタ 20"/>
            <p:cNvCxnSpPr/>
            <p:nvPr/>
          </p:nvCxnSpPr>
          <p:spPr>
            <a:xfrm flipV="1">
              <a:off x="6223000" y="2333641"/>
              <a:ext cx="552459" cy="658479"/>
            </a:xfrm>
            <a:prstGeom prst="line">
              <a:avLst/>
            </a:prstGeom>
            <a:ln w="28575">
              <a:solidFill>
                <a:srgbClr val="D432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 flipV="1">
              <a:off x="6931660" y="2374901"/>
              <a:ext cx="281940" cy="777239"/>
            </a:xfrm>
            <a:prstGeom prst="line">
              <a:avLst/>
            </a:prstGeom>
            <a:ln w="28575">
              <a:solidFill>
                <a:srgbClr val="D432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6263640" y="3136900"/>
              <a:ext cx="830580" cy="96520"/>
            </a:xfrm>
            <a:prstGeom prst="line">
              <a:avLst/>
            </a:prstGeom>
            <a:ln w="28575">
              <a:solidFill>
                <a:srgbClr val="D432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V="1">
              <a:off x="6799923" y="2373630"/>
              <a:ext cx="122847" cy="47824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6799923" y="2851876"/>
              <a:ext cx="423837" cy="29899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V="1">
              <a:off x="6652612" y="2333640"/>
              <a:ext cx="122847" cy="47824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H="1">
              <a:off x="6210300" y="2799978"/>
              <a:ext cx="442312" cy="18277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6686520" y="2951700"/>
              <a:ext cx="423837" cy="29899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H="1">
              <a:off x="6251044" y="2958193"/>
              <a:ext cx="442312" cy="18277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151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コーナーと形状の関係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26170"/>
            <a:ext cx="8229600" cy="4525963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851920" y="1340768"/>
            <a:ext cx="2304102" cy="1423566"/>
            <a:chOff x="3851920" y="2348880"/>
            <a:chExt cx="2304102" cy="1423566"/>
          </a:xfrm>
        </p:grpSpPr>
        <p:cxnSp>
          <p:nvCxnSpPr>
            <p:cNvPr id="16" name="直線矢印コネクタ 15"/>
            <p:cNvCxnSpPr/>
            <p:nvPr/>
          </p:nvCxnSpPr>
          <p:spPr>
            <a:xfrm>
              <a:off x="4664621" y="3273358"/>
              <a:ext cx="14914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/>
            <p:cNvGrpSpPr/>
            <p:nvPr/>
          </p:nvGrpSpPr>
          <p:grpSpPr>
            <a:xfrm>
              <a:off x="3851920" y="2348880"/>
              <a:ext cx="1601702" cy="1423566"/>
              <a:chOff x="3428534" y="2005434"/>
              <a:chExt cx="1601702" cy="1423566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4208782" y="2005434"/>
                <a:ext cx="690014" cy="1423566"/>
                <a:chOff x="3754780" y="2061777"/>
                <a:chExt cx="324036" cy="601096"/>
              </a:xfrm>
            </p:grpSpPr>
            <p:cxnSp>
              <p:nvCxnSpPr>
                <p:cNvPr id="8" name="直線矢印コネクタ 7"/>
                <p:cNvCxnSpPr/>
                <p:nvPr/>
              </p:nvCxnSpPr>
              <p:spPr>
                <a:xfrm flipV="1">
                  <a:off x="3770020" y="2061777"/>
                  <a:ext cx="0" cy="40200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矢印コネクタ 8"/>
                <p:cNvCxnSpPr/>
                <p:nvPr/>
              </p:nvCxnSpPr>
              <p:spPr>
                <a:xfrm>
                  <a:off x="3754780" y="2440925"/>
                  <a:ext cx="324036" cy="22194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円弧 4"/>
              <p:cNvSpPr/>
              <p:nvPr/>
            </p:nvSpPr>
            <p:spPr>
              <a:xfrm>
                <a:off x="3779912" y="2420888"/>
                <a:ext cx="1008112" cy="100811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627562" y="2104103"/>
                <a:ext cx="402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70C0"/>
                    </a:solidFill>
                  </a:rPr>
                  <a:t>θ</a:t>
                </a:r>
                <a:endParaRPr kumimoji="1" lang="ja-JP" altLang="en-US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円弧 12"/>
              <p:cNvSpPr/>
              <p:nvPr/>
            </p:nvSpPr>
            <p:spPr>
              <a:xfrm>
                <a:off x="3880902" y="2521878"/>
                <a:ext cx="763106" cy="763106"/>
              </a:xfrm>
              <a:prstGeom prst="arc">
                <a:avLst>
                  <a:gd name="adj1" fmla="val 2666770"/>
                  <a:gd name="adj2" fmla="val 0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428534" y="2557393"/>
                <a:ext cx="4523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B050"/>
                    </a:solidFill>
                  </a:rPr>
                  <a:t>φ</a:t>
                </a:r>
                <a:endParaRPr kumimoji="1" lang="ja-JP" altLang="en-US" sz="3200" dirty="0">
                  <a:solidFill>
                    <a:srgbClr val="00B05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672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枚の画像を</a:t>
            </a:r>
            <a:r>
              <a:rPr lang="en-US" altLang="ja-JP" dirty="0"/>
              <a:t>3</a:t>
            </a:r>
            <a:r>
              <a:rPr lang="ja-JP" altLang="en-US" dirty="0"/>
              <a:t>次元化したい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シーン理解に</a:t>
            </a:r>
            <a:r>
              <a:rPr lang="en-US" altLang="ja-JP" dirty="0"/>
              <a:t>3</a:t>
            </a:r>
            <a:r>
              <a:rPr lang="ja-JP" altLang="en-US" dirty="0"/>
              <a:t>次元情報は欠かせない</a:t>
            </a:r>
            <a:endParaRPr lang="en-US" altLang="ja-JP" dirty="0"/>
          </a:p>
          <a:p>
            <a:pPr lvl="1"/>
            <a:r>
              <a:rPr kumimoji="1" lang="ja-JP" altLang="en-US" dirty="0"/>
              <a:t>複数カメラによるステレオ</a:t>
            </a:r>
            <a:endParaRPr kumimoji="1" lang="en-US" altLang="ja-JP" dirty="0"/>
          </a:p>
          <a:p>
            <a:pPr lvl="1"/>
            <a:r>
              <a:rPr lang="en-US" altLang="ja-JP" dirty="0"/>
              <a:t>Kinect</a:t>
            </a:r>
            <a:r>
              <a:rPr lang="ja-JP" altLang="en-US" dirty="0"/>
              <a:t>センサ</a:t>
            </a:r>
            <a:endParaRPr kumimoji="1" lang="en-US" altLang="ja-JP" dirty="0"/>
          </a:p>
        </p:txBody>
      </p:sp>
      <p:pic>
        <p:nvPicPr>
          <p:cNvPr id="4" name="Picture 4" descr="\\makotoserver101\Data\depthReconstruction\EG4\image005\image0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55" y="4792667"/>
            <a:ext cx="3047273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\\makotoserver101\Data\depthReconstruction\EG\gt01\inpu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9"/>
          <a:stretch/>
        </p:blipFill>
        <p:spPr bwMode="auto">
          <a:xfrm>
            <a:off x="4978247" y="4792667"/>
            <a:ext cx="2618089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72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コーナーと形状の関係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26170"/>
            <a:ext cx="8229600" cy="4525963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コーナーの間に出現する法線の確率分布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32</a:t>
            </a:r>
            <a:r>
              <a:rPr kumimoji="1" lang="ja-JP" altLang="en-US" dirty="0"/>
              <a:t>方向</a:t>
            </a:r>
            <a:r>
              <a:rPr lang="en-US" altLang="ja-JP" dirty="0"/>
              <a:t> x 32</a:t>
            </a:r>
            <a:r>
              <a:rPr lang="ja-JP" altLang="en-US" dirty="0"/>
              <a:t>方向の画像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851920" y="1340768"/>
            <a:ext cx="2304102" cy="1423566"/>
            <a:chOff x="3851920" y="2348880"/>
            <a:chExt cx="2304102" cy="1423566"/>
          </a:xfrm>
        </p:grpSpPr>
        <p:cxnSp>
          <p:nvCxnSpPr>
            <p:cNvPr id="16" name="直線矢印コネクタ 15"/>
            <p:cNvCxnSpPr/>
            <p:nvPr/>
          </p:nvCxnSpPr>
          <p:spPr>
            <a:xfrm>
              <a:off x="4664621" y="3273358"/>
              <a:ext cx="14914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/>
            <p:cNvGrpSpPr/>
            <p:nvPr/>
          </p:nvGrpSpPr>
          <p:grpSpPr>
            <a:xfrm>
              <a:off x="3851920" y="2348880"/>
              <a:ext cx="1601702" cy="1423566"/>
              <a:chOff x="3428534" y="2005434"/>
              <a:chExt cx="1601702" cy="1423566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4208782" y="2005434"/>
                <a:ext cx="690014" cy="1423566"/>
                <a:chOff x="3754780" y="2061777"/>
                <a:chExt cx="324036" cy="601096"/>
              </a:xfrm>
            </p:grpSpPr>
            <p:cxnSp>
              <p:nvCxnSpPr>
                <p:cNvPr id="8" name="直線矢印コネクタ 7"/>
                <p:cNvCxnSpPr/>
                <p:nvPr/>
              </p:nvCxnSpPr>
              <p:spPr>
                <a:xfrm flipV="1">
                  <a:off x="3770020" y="2061777"/>
                  <a:ext cx="0" cy="40200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矢印コネクタ 8"/>
                <p:cNvCxnSpPr/>
                <p:nvPr/>
              </p:nvCxnSpPr>
              <p:spPr>
                <a:xfrm>
                  <a:off x="3754780" y="2440925"/>
                  <a:ext cx="324036" cy="22194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円弧 4"/>
              <p:cNvSpPr/>
              <p:nvPr/>
            </p:nvSpPr>
            <p:spPr>
              <a:xfrm>
                <a:off x="3779912" y="2420888"/>
                <a:ext cx="1008112" cy="100811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627562" y="2104103"/>
                <a:ext cx="402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70C0"/>
                    </a:solidFill>
                  </a:rPr>
                  <a:t>θ</a:t>
                </a:r>
                <a:endParaRPr kumimoji="1" lang="ja-JP" altLang="en-US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円弧 12"/>
              <p:cNvSpPr/>
              <p:nvPr/>
            </p:nvSpPr>
            <p:spPr>
              <a:xfrm>
                <a:off x="3880902" y="2521878"/>
                <a:ext cx="763106" cy="763106"/>
              </a:xfrm>
              <a:prstGeom prst="arc">
                <a:avLst>
                  <a:gd name="adj1" fmla="val 2666770"/>
                  <a:gd name="adj2" fmla="val 0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428534" y="2557393"/>
                <a:ext cx="4523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B050"/>
                    </a:solidFill>
                  </a:rPr>
                  <a:t>φ</a:t>
                </a:r>
                <a:endParaRPr kumimoji="1" lang="ja-JP" altLang="en-US" sz="3200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42" name="グループ化 41"/>
          <p:cNvGrpSpPr/>
          <p:nvPr/>
        </p:nvGrpSpPr>
        <p:grpSpPr>
          <a:xfrm>
            <a:off x="774652" y="4005064"/>
            <a:ext cx="2286714" cy="2265717"/>
            <a:chOff x="540689" y="1017899"/>
            <a:chExt cx="2163242" cy="2143379"/>
          </a:xfrm>
        </p:grpSpPr>
        <p:pic>
          <p:nvPicPr>
            <p:cNvPr id="43" name="Picture 38" descr="C:\Research\Data\dds120509\vis_data\0016_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37" y="1373644"/>
              <a:ext cx="1754589" cy="175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直線矢印コネクタ 43"/>
            <p:cNvCxnSpPr/>
            <p:nvPr/>
          </p:nvCxnSpPr>
          <p:spPr>
            <a:xfrm>
              <a:off x="891607" y="1193359"/>
              <a:ext cx="14914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2383008" y="1017899"/>
              <a:ext cx="320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θ</a:t>
              </a:r>
              <a:endParaRPr kumimoji="1" lang="ja-JP" altLang="en-US" sz="2000" dirty="0"/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>
              <a:off x="716148" y="1368817"/>
              <a:ext cx="0" cy="14036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540689" y="2761168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φ</a:t>
              </a:r>
              <a:endParaRPr kumimoji="1" lang="ja-JP" altLang="en-US" sz="2000" dirty="0"/>
            </a:p>
          </p:txBody>
        </p:sp>
        <p:pic>
          <p:nvPicPr>
            <p:cNvPr id="48" name="Picture 37" descr="C:\Research\Data\dds120509\vis_data\001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37" y="2715751"/>
              <a:ext cx="412482" cy="41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テキスト ボックス 49"/>
          <p:cNvSpPr txBox="1"/>
          <p:nvPr/>
        </p:nvSpPr>
        <p:spPr>
          <a:xfrm>
            <a:off x="849568" y="6235850"/>
            <a:ext cx="2402381" cy="42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Times New Roman" pitchFamily="18" charset="0"/>
                <a:cs typeface="Times New Roman" pitchFamily="18" charset="0"/>
              </a:rPr>
              <a:t>(a)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57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コーナーと形状の関係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26170"/>
            <a:ext cx="8229600" cy="4525963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コーナーの間に出現する法線の確率分布</a:t>
            </a:r>
            <a:endParaRPr lang="en-US" altLang="ja-JP" dirty="0"/>
          </a:p>
          <a:p>
            <a:pPr lvl="1"/>
            <a:r>
              <a:rPr lang="en-US" altLang="ja-JP" dirty="0"/>
              <a:t>32</a:t>
            </a:r>
            <a:r>
              <a:rPr lang="ja-JP" altLang="en-US" dirty="0"/>
              <a:t>方向</a:t>
            </a:r>
            <a:r>
              <a:rPr lang="en-US" altLang="ja-JP" dirty="0"/>
              <a:t> x 32</a:t>
            </a:r>
            <a:r>
              <a:rPr lang="ja-JP" altLang="en-US" dirty="0"/>
              <a:t>方向の画像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3851920" y="1340768"/>
            <a:ext cx="2304102" cy="1423566"/>
            <a:chOff x="3851920" y="2348880"/>
            <a:chExt cx="2304102" cy="1423566"/>
          </a:xfrm>
        </p:grpSpPr>
        <p:cxnSp>
          <p:nvCxnSpPr>
            <p:cNvPr id="16" name="直線矢印コネクタ 15"/>
            <p:cNvCxnSpPr/>
            <p:nvPr/>
          </p:nvCxnSpPr>
          <p:spPr>
            <a:xfrm>
              <a:off x="4664621" y="3273358"/>
              <a:ext cx="14914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/>
            <p:cNvGrpSpPr/>
            <p:nvPr/>
          </p:nvGrpSpPr>
          <p:grpSpPr>
            <a:xfrm>
              <a:off x="3851920" y="2348880"/>
              <a:ext cx="1601702" cy="1423566"/>
              <a:chOff x="3428534" y="2005434"/>
              <a:chExt cx="1601702" cy="1423566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4208782" y="2005434"/>
                <a:ext cx="690014" cy="1423566"/>
                <a:chOff x="3754780" y="2061777"/>
                <a:chExt cx="324036" cy="601096"/>
              </a:xfrm>
            </p:grpSpPr>
            <p:cxnSp>
              <p:nvCxnSpPr>
                <p:cNvPr id="8" name="直線矢印コネクタ 7"/>
                <p:cNvCxnSpPr/>
                <p:nvPr/>
              </p:nvCxnSpPr>
              <p:spPr>
                <a:xfrm flipV="1">
                  <a:off x="3770020" y="2061777"/>
                  <a:ext cx="0" cy="40200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矢印コネクタ 8"/>
                <p:cNvCxnSpPr/>
                <p:nvPr/>
              </p:nvCxnSpPr>
              <p:spPr>
                <a:xfrm>
                  <a:off x="3754780" y="2440925"/>
                  <a:ext cx="324036" cy="22194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円弧 4"/>
              <p:cNvSpPr/>
              <p:nvPr/>
            </p:nvSpPr>
            <p:spPr>
              <a:xfrm>
                <a:off x="3779912" y="2420888"/>
                <a:ext cx="1008112" cy="100811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627562" y="2104103"/>
                <a:ext cx="402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70C0"/>
                    </a:solidFill>
                  </a:rPr>
                  <a:t>θ</a:t>
                </a:r>
                <a:endParaRPr kumimoji="1" lang="ja-JP" altLang="en-US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円弧 12"/>
              <p:cNvSpPr/>
              <p:nvPr/>
            </p:nvSpPr>
            <p:spPr>
              <a:xfrm>
                <a:off x="3880902" y="2521878"/>
                <a:ext cx="763106" cy="763106"/>
              </a:xfrm>
              <a:prstGeom prst="arc">
                <a:avLst>
                  <a:gd name="adj1" fmla="val 2666770"/>
                  <a:gd name="adj2" fmla="val 0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428534" y="2557393"/>
                <a:ext cx="4523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B050"/>
                    </a:solidFill>
                  </a:rPr>
                  <a:t>φ</a:t>
                </a:r>
                <a:endParaRPr kumimoji="1" lang="ja-JP" altLang="en-US" sz="3200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42" name="グループ化 41"/>
          <p:cNvGrpSpPr/>
          <p:nvPr/>
        </p:nvGrpSpPr>
        <p:grpSpPr>
          <a:xfrm>
            <a:off x="774652" y="4005064"/>
            <a:ext cx="2286714" cy="2265717"/>
            <a:chOff x="540689" y="1017899"/>
            <a:chExt cx="2163242" cy="2143379"/>
          </a:xfrm>
        </p:grpSpPr>
        <p:pic>
          <p:nvPicPr>
            <p:cNvPr id="43" name="Picture 38" descr="C:\Research\Data\dds120509\vis_data\0016_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37" y="1373644"/>
              <a:ext cx="1754589" cy="175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直線矢印コネクタ 43"/>
            <p:cNvCxnSpPr/>
            <p:nvPr/>
          </p:nvCxnSpPr>
          <p:spPr>
            <a:xfrm>
              <a:off x="891607" y="1193359"/>
              <a:ext cx="14914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2383008" y="1017899"/>
              <a:ext cx="320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θ</a:t>
              </a:r>
              <a:endParaRPr kumimoji="1" lang="ja-JP" altLang="en-US" sz="2000" dirty="0"/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>
              <a:off x="716148" y="1368817"/>
              <a:ext cx="0" cy="14036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540689" y="2761168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φ</a:t>
              </a:r>
              <a:endParaRPr kumimoji="1" lang="ja-JP" altLang="en-US" sz="2000" dirty="0"/>
            </a:p>
          </p:txBody>
        </p:sp>
        <p:pic>
          <p:nvPicPr>
            <p:cNvPr id="48" name="Picture 37" descr="C:\Research\Data\dds120509\vis_data\001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37" y="2715751"/>
              <a:ext cx="412482" cy="41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円/楕円 48"/>
          <p:cNvSpPr/>
          <p:nvPr/>
        </p:nvSpPr>
        <p:spPr>
          <a:xfrm>
            <a:off x="1746286" y="5593557"/>
            <a:ext cx="608944" cy="608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49568" y="6235850"/>
            <a:ext cx="2402381" cy="42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Times New Roman" pitchFamily="18" charset="0"/>
                <a:cs typeface="Times New Roman" pitchFamily="18" charset="0"/>
              </a:rPr>
              <a:t>(a)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613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コーナーと形状の関係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26170"/>
            <a:ext cx="8229600" cy="4525963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コーナーの間に出現する法線の確率分布</a:t>
            </a:r>
            <a:endParaRPr lang="en-US" altLang="ja-JP" dirty="0"/>
          </a:p>
          <a:p>
            <a:pPr lvl="1"/>
            <a:r>
              <a:rPr lang="en-US" altLang="ja-JP" dirty="0"/>
              <a:t>32</a:t>
            </a:r>
            <a:r>
              <a:rPr lang="ja-JP" altLang="en-US" dirty="0"/>
              <a:t>方向</a:t>
            </a:r>
            <a:r>
              <a:rPr lang="en-US" altLang="ja-JP" dirty="0"/>
              <a:t> x 32</a:t>
            </a:r>
            <a:r>
              <a:rPr lang="ja-JP" altLang="en-US" dirty="0"/>
              <a:t>方向の画像</a:t>
            </a:r>
          </a:p>
          <a:p>
            <a:pPr lvl="1"/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851920" y="1340768"/>
            <a:ext cx="2304102" cy="1423566"/>
            <a:chOff x="3851920" y="2348880"/>
            <a:chExt cx="2304102" cy="1423566"/>
          </a:xfrm>
        </p:grpSpPr>
        <p:cxnSp>
          <p:nvCxnSpPr>
            <p:cNvPr id="16" name="直線矢印コネクタ 15"/>
            <p:cNvCxnSpPr/>
            <p:nvPr/>
          </p:nvCxnSpPr>
          <p:spPr>
            <a:xfrm>
              <a:off x="4664621" y="3273358"/>
              <a:ext cx="14914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/>
            <p:cNvGrpSpPr/>
            <p:nvPr/>
          </p:nvGrpSpPr>
          <p:grpSpPr>
            <a:xfrm>
              <a:off x="3851920" y="2348880"/>
              <a:ext cx="1601702" cy="1423566"/>
              <a:chOff x="3428534" y="2005434"/>
              <a:chExt cx="1601702" cy="1423566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4208782" y="2005434"/>
                <a:ext cx="690014" cy="1423566"/>
                <a:chOff x="3754780" y="2061777"/>
                <a:chExt cx="324036" cy="601096"/>
              </a:xfrm>
            </p:grpSpPr>
            <p:cxnSp>
              <p:nvCxnSpPr>
                <p:cNvPr id="8" name="直線矢印コネクタ 7"/>
                <p:cNvCxnSpPr/>
                <p:nvPr/>
              </p:nvCxnSpPr>
              <p:spPr>
                <a:xfrm flipV="1">
                  <a:off x="3770020" y="2061777"/>
                  <a:ext cx="0" cy="40200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矢印コネクタ 8"/>
                <p:cNvCxnSpPr/>
                <p:nvPr/>
              </p:nvCxnSpPr>
              <p:spPr>
                <a:xfrm>
                  <a:off x="3754780" y="2440925"/>
                  <a:ext cx="324036" cy="22194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円弧 4"/>
              <p:cNvSpPr/>
              <p:nvPr/>
            </p:nvSpPr>
            <p:spPr>
              <a:xfrm>
                <a:off x="3779912" y="2420888"/>
                <a:ext cx="1008112" cy="100811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627562" y="2104103"/>
                <a:ext cx="402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70C0"/>
                    </a:solidFill>
                  </a:rPr>
                  <a:t>θ</a:t>
                </a:r>
                <a:endParaRPr kumimoji="1" lang="ja-JP" altLang="en-US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円弧 12"/>
              <p:cNvSpPr/>
              <p:nvPr/>
            </p:nvSpPr>
            <p:spPr>
              <a:xfrm>
                <a:off x="3880902" y="2521878"/>
                <a:ext cx="763106" cy="763106"/>
              </a:xfrm>
              <a:prstGeom prst="arc">
                <a:avLst>
                  <a:gd name="adj1" fmla="val 2666770"/>
                  <a:gd name="adj2" fmla="val 0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428534" y="2557393"/>
                <a:ext cx="4523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B050"/>
                    </a:solidFill>
                  </a:rPr>
                  <a:t>φ</a:t>
                </a:r>
                <a:endParaRPr kumimoji="1" lang="ja-JP" altLang="en-US" sz="3200" dirty="0">
                  <a:solidFill>
                    <a:srgbClr val="00B050"/>
                  </a:solidFill>
                </a:endParaRPr>
              </a:p>
            </p:txBody>
          </p:sp>
        </p:grpSp>
      </p:grpSp>
      <p:pic>
        <p:nvPicPr>
          <p:cNvPr id="21" name="Picture 4" descr="C:\Research\Data\dds120509\ccm21_norm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0" t="19324" r="39904" b="48469"/>
          <a:stretch/>
        </p:blipFill>
        <p:spPr bwMode="auto">
          <a:xfrm>
            <a:off x="3589817" y="4109315"/>
            <a:ext cx="2207422" cy="21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線矢印コネクタ 25"/>
          <p:cNvCxnSpPr/>
          <p:nvPr/>
        </p:nvCxnSpPr>
        <p:spPr>
          <a:xfrm flipV="1">
            <a:off x="4188304" y="5147816"/>
            <a:ext cx="0" cy="42495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4172194" y="5548605"/>
            <a:ext cx="342531" cy="23461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437581" y="6249312"/>
            <a:ext cx="2478499" cy="42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Times New Roman" pitchFamily="18" charset="0"/>
                <a:cs typeface="Times New Roman" pitchFamily="18" charset="0"/>
              </a:rPr>
              <a:t>(b)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774652" y="4005064"/>
            <a:ext cx="2286714" cy="2265717"/>
            <a:chOff x="540689" y="1017899"/>
            <a:chExt cx="2163242" cy="2143379"/>
          </a:xfrm>
        </p:grpSpPr>
        <p:pic>
          <p:nvPicPr>
            <p:cNvPr id="43" name="Picture 38" descr="C:\Research\Data\dds120509\vis_data\0016_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37" y="1373644"/>
              <a:ext cx="1754589" cy="175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直線矢印コネクタ 43"/>
            <p:cNvCxnSpPr/>
            <p:nvPr/>
          </p:nvCxnSpPr>
          <p:spPr>
            <a:xfrm>
              <a:off x="891607" y="1193359"/>
              <a:ext cx="14914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2383008" y="1017899"/>
              <a:ext cx="320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θ</a:t>
              </a:r>
              <a:endParaRPr kumimoji="1" lang="ja-JP" altLang="en-US" sz="2000" dirty="0"/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>
              <a:off x="716148" y="1368817"/>
              <a:ext cx="0" cy="14036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540689" y="2761168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φ</a:t>
              </a:r>
              <a:endParaRPr kumimoji="1" lang="ja-JP" altLang="en-US" sz="2000" dirty="0"/>
            </a:p>
          </p:txBody>
        </p:sp>
        <p:pic>
          <p:nvPicPr>
            <p:cNvPr id="48" name="Picture 37" descr="C:\Research\Data\dds120509\vis_data\001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37" y="2715751"/>
              <a:ext cx="412482" cy="41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円/楕円 48"/>
          <p:cNvSpPr/>
          <p:nvPr/>
        </p:nvSpPr>
        <p:spPr>
          <a:xfrm>
            <a:off x="1746286" y="5593557"/>
            <a:ext cx="608944" cy="608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49568" y="6235850"/>
            <a:ext cx="2402381" cy="42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Times New Roman" pitchFamily="18" charset="0"/>
                <a:cs typeface="Times New Roman" pitchFamily="18" charset="0"/>
              </a:rPr>
              <a:t>(a)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31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コーナーと形状の関係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26170"/>
            <a:ext cx="8229600" cy="4525963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コーナーの間に出現する法線の確率分布</a:t>
            </a:r>
            <a:endParaRPr lang="en-US" altLang="ja-JP" dirty="0"/>
          </a:p>
          <a:p>
            <a:pPr lvl="1"/>
            <a:r>
              <a:rPr lang="en-US" altLang="ja-JP" dirty="0"/>
              <a:t>32</a:t>
            </a:r>
            <a:r>
              <a:rPr lang="ja-JP" altLang="en-US" dirty="0"/>
              <a:t>方向</a:t>
            </a:r>
            <a:r>
              <a:rPr lang="en-US" altLang="ja-JP" dirty="0"/>
              <a:t> x 32</a:t>
            </a:r>
            <a:r>
              <a:rPr lang="ja-JP" altLang="en-US" dirty="0"/>
              <a:t>方向の画像</a:t>
            </a:r>
          </a:p>
          <a:p>
            <a:pPr lvl="1"/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851920" y="1340768"/>
            <a:ext cx="2304102" cy="1423566"/>
            <a:chOff x="3851920" y="2348880"/>
            <a:chExt cx="2304102" cy="1423566"/>
          </a:xfrm>
        </p:grpSpPr>
        <p:cxnSp>
          <p:nvCxnSpPr>
            <p:cNvPr id="16" name="直線矢印コネクタ 15"/>
            <p:cNvCxnSpPr/>
            <p:nvPr/>
          </p:nvCxnSpPr>
          <p:spPr>
            <a:xfrm>
              <a:off x="4664621" y="3273358"/>
              <a:ext cx="14914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/>
            <p:cNvGrpSpPr/>
            <p:nvPr/>
          </p:nvGrpSpPr>
          <p:grpSpPr>
            <a:xfrm>
              <a:off x="3851920" y="2348880"/>
              <a:ext cx="1601702" cy="1423566"/>
              <a:chOff x="3428534" y="2005434"/>
              <a:chExt cx="1601702" cy="1423566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4208782" y="2005434"/>
                <a:ext cx="690014" cy="1423566"/>
                <a:chOff x="3754780" y="2061777"/>
                <a:chExt cx="324036" cy="601096"/>
              </a:xfrm>
            </p:grpSpPr>
            <p:cxnSp>
              <p:nvCxnSpPr>
                <p:cNvPr id="8" name="直線矢印コネクタ 7"/>
                <p:cNvCxnSpPr/>
                <p:nvPr/>
              </p:nvCxnSpPr>
              <p:spPr>
                <a:xfrm flipV="1">
                  <a:off x="3770020" y="2061777"/>
                  <a:ext cx="0" cy="40200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矢印コネクタ 8"/>
                <p:cNvCxnSpPr/>
                <p:nvPr/>
              </p:nvCxnSpPr>
              <p:spPr>
                <a:xfrm>
                  <a:off x="3754780" y="2440925"/>
                  <a:ext cx="324036" cy="22194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円弧 4"/>
              <p:cNvSpPr/>
              <p:nvPr/>
            </p:nvSpPr>
            <p:spPr>
              <a:xfrm>
                <a:off x="3779912" y="2420888"/>
                <a:ext cx="1008112" cy="100811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627562" y="2104103"/>
                <a:ext cx="402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70C0"/>
                    </a:solidFill>
                  </a:rPr>
                  <a:t>θ</a:t>
                </a:r>
                <a:endParaRPr kumimoji="1" lang="ja-JP" altLang="en-US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円弧 12"/>
              <p:cNvSpPr/>
              <p:nvPr/>
            </p:nvSpPr>
            <p:spPr>
              <a:xfrm>
                <a:off x="3880902" y="2521878"/>
                <a:ext cx="763106" cy="763106"/>
              </a:xfrm>
              <a:prstGeom prst="arc">
                <a:avLst>
                  <a:gd name="adj1" fmla="val 2666770"/>
                  <a:gd name="adj2" fmla="val 0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428534" y="2557393"/>
                <a:ext cx="4523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B050"/>
                    </a:solidFill>
                  </a:rPr>
                  <a:t>φ</a:t>
                </a:r>
                <a:endParaRPr kumimoji="1" lang="ja-JP" altLang="en-US" sz="3200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11" name="グループ化 10"/>
          <p:cNvGrpSpPr/>
          <p:nvPr/>
        </p:nvGrpSpPr>
        <p:grpSpPr>
          <a:xfrm>
            <a:off x="774652" y="4005064"/>
            <a:ext cx="7688706" cy="2667195"/>
            <a:chOff x="774652" y="4005064"/>
            <a:chExt cx="7688706" cy="2667195"/>
          </a:xfrm>
        </p:grpSpPr>
        <p:pic>
          <p:nvPicPr>
            <p:cNvPr id="21" name="Picture 4" descr="C:\Research\Data\dds120509\ccm21_normal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90" t="19324" r="39904" b="48469"/>
            <a:stretch/>
          </p:blipFill>
          <p:spPr bwMode="auto">
            <a:xfrm>
              <a:off x="3589817" y="4109315"/>
              <a:ext cx="2207422" cy="212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101711" y="4010167"/>
              <a:ext cx="2286713" cy="2265717"/>
              <a:chOff x="2696791" y="1022726"/>
              <a:chExt cx="2163241" cy="2143379"/>
            </a:xfrm>
          </p:grpSpPr>
          <p:pic>
            <p:nvPicPr>
              <p:cNvPr id="36" name="Picture 42" descr="C:\Research\Data\dds120509\vis_data\0005_p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7709" y="1373644"/>
                <a:ext cx="1754589" cy="1754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1" descr="C:\Research\Data\dds120509\vis_data\0005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7709" y="2715751"/>
                <a:ext cx="412482" cy="412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直線矢印コネクタ 37"/>
              <p:cNvCxnSpPr/>
              <p:nvPr/>
            </p:nvCxnSpPr>
            <p:spPr>
              <a:xfrm>
                <a:off x="3047709" y="1198186"/>
                <a:ext cx="14914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/>
              <p:cNvSpPr txBox="1"/>
              <p:nvPr/>
            </p:nvSpPr>
            <p:spPr>
              <a:xfrm>
                <a:off x="4539109" y="1022726"/>
                <a:ext cx="3209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θ</a:t>
                </a:r>
                <a:endParaRPr kumimoji="1" lang="ja-JP" altLang="en-US" sz="2000" dirty="0"/>
              </a:p>
            </p:txBody>
          </p:sp>
          <p:cxnSp>
            <p:nvCxnSpPr>
              <p:cNvPr id="40" name="直線矢印コネクタ 39"/>
              <p:cNvCxnSpPr/>
              <p:nvPr/>
            </p:nvCxnSpPr>
            <p:spPr>
              <a:xfrm>
                <a:off x="2872250" y="1373644"/>
                <a:ext cx="0" cy="14036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テキスト ボックス 40"/>
              <p:cNvSpPr txBox="1"/>
              <p:nvPr/>
            </p:nvSpPr>
            <p:spPr>
              <a:xfrm>
                <a:off x="2696791" y="2765995"/>
                <a:ext cx="3513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φ</a:t>
                </a:r>
                <a:endParaRPr kumimoji="1" lang="ja-JP" altLang="en-US" sz="2000" dirty="0"/>
              </a:p>
            </p:txBody>
          </p:sp>
        </p:grpSp>
        <p:sp>
          <p:nvSpPr>
            <p:cNvPr id="25" name="円/楕円 24"/>
            <p:cNvSpPr/>
            <p:nvPr/>
          </p:nvSpPr>
          <p:spPr>
            <a:xfrm>
              <a:off x="7854414" y="4573606"/>
              <a:ext cx="608944" cy="60894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V="1">
              <a:off x="4188304" y="5147816"/>
              <a:ext cx="0" cy="42495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4172194" y="5548605"/>
              <a:ext cx="342531" cy="23461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3437581" y="6249312"/>
              <a:ext cx="2478499" cy="42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itchFamily="18" charset="0"/>
                  <a:cs typeface="Times New Roman" pitchFamily="18" charset="0"/>
                </a:rPr>
                <a:t>(b)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439421" y="6249312"/>
              <a:ext cx="1869713" cy="42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itchFamily="18" charset="0"/>
                  <a:cs typeface="Times New Roman" pitchFamily="18" charset="0"/>
                </a:rPr>
                <a:t>(c)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774652" y="4005064"/>
              <a:ext cx="2286714" cy="2265717"/>
              <a:chOff x="540689" y="1017899"/>
              <a:chExt cx="2163242" cy="2143379"/>
            </a:xfrm>
          </p:grpSpPr>
          <p:pic>
            <p:nvPicPr>
              <p:cNvPr id="43" name="Picture 38" descr="C:\Research\Data\dds120509\vis_data\0016_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637" y="1373644"/>
                <a:ext cx="1754589" cy="1754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4" name="直線矢印コネクタ 43"/>
              <p:cNvCxnSpPr/>
              <p:nvPr/>
            </p:nvCxnSpPr>
            <p:spPr>
              <a:xfrm>
                <a:off x="891607" y="1193359"/>
                <a:ext cx="14914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2383008" y="1017899"/>
                <a:ext cx="3209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θ</a:t>
                </a:r>
                <a:endParaRPr kumimoji="1" lang="ja-JP" altLang="en-US" sz="2000" dirty="0"/>
              </a:p>
            </p:txBody>
          </p:sp>
          <p:cxnSp>
            <p:nvCxnSpPr>
              <p:cNvPr id="46" name="直線矢印コネクタ 45"/>
              <p:cNvCxnSpPr/>
              <p:nvPr/>
            </p:nvCxnSpPr>
            <p:spPr>
              <a:xfrm>
                <a:off x="716148" y="1368817"/>
                <a:ext cx="0" cy="14036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テキスト ボックス 46"/>
              <p:cNvSpPr txBox="1"/>
              <p:nvPr/>
            </p:nvSpPr>
            <p:spPr>
              <a:xfrm>
                <a:off x="540689" y="2761168"/>
                <a:ext cx="3513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φ</a:t>
                </a:r>
                <a:endParaRPr kumimoji="1" lang="ja-JP" altLang="en-US" sz="2000" dirty="0"/>
              </a:p>
            </p:txBody>
          </p:sp>
          <p:pic>
            <p:nvPicPr>
              <p:cNvPr id="48" name="Picture 37" descr="C:\Research\Data\dds120509\vis_data\0016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637" y="2715751"/>
                <a:ext cx="412482" cy="412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円/楕円 48"/>
            <p:cNvSpPr/>
            <p:nvPr/>
          </p:nvSpPr>
          <p:spPr>
            <a:xfrm>
              <a:off x="1746286" y="5593557"/>
              <a:ext cx="608944" cy="6089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49568" y="6235850"/>
              <a:ext cx="2402381" cy="42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itchFamily="18" charset="0"/>
                  <a:cs typeface="Times New Roman" pitchFamily="18" charset="0"/>
                </a:rPr>
                <a:t>(a)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7071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ja-JP" altLang="en-US" dirty="0"/>
              <a:t>コーナーと形状の関係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26170"/>
            <a:ext cx="8229600" cy="4525963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コーナーの間に出現する法線の確率分布</a:t>
            </a:r>
            <a:endParaRPr lang="en-US" altLang="ja-JP" dirty="0"/>
          </a:p>
          <a:p>
            <a:pPr lvl="1"/>
            <a:r>
              <a:rPr lang="en-US" altLang="ja-JP" dirty="0"/>
              <a:t>32</a:t>
            </a:r>
            <a:r>
              <a:rPr lang="ja-JP" altLang="en-US" dirty="0"/>
              <a:t>方向</a:t>
            </a:r>
            <a:r>
              <a:rPr lang="en-US" altLang="ja-JP" dirty="0"/>
              <a:t> x 32</a:t>
            </a:r>
            <a:r>
              <a:rPr lang="ja-JP" altLang="en-US" dirty="0"/>
              <a:t>方向の画像</a:t>
            </a:r>
          </a:p>
          <a:p>
            <a:pPr lvl="1"/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851920" y="1340768"/>
            <a:ext cx="2304102" cy="1423566"/>
            <a:chOff x="3851920" y="2348880"/>
            <a:chExt cx="2304102" cy="1423566"/>
          </a:xfrm>
        </p:grpSpPr>
        <p:cxnSp>
          <p:nvCxnSpPr>
            <p:cNvPr id="16" name="直線矢印コネクタ 15"/>
            <p:cNvCxnSpPr/>
            <p:nvPr/>
          </p:nvCxnSpPr>
          <p:spPr>
            <a:xfrm>
              <a:off x="4664621" y="3273358"/>
              <a:ext cx="14914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/>
            <p:cNvGrpSpPr/>
            <p:nvPr/>
          </p:nvGrpSpPr>
          <p:grpSpPr>
            <a:xfrm>
              <a:off x="3851920" y="2348880"/>
              <a:ext cx="1601702" cy="1423566"/>
              <a:chOff x="3428534" y="2005434"/>
              <a:chExt cx="1601702" cy="1423566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4208782" y="2005434"/>
                <a:ext cx="690014" cy="1423566"/>
                <a:chOff x="3754780" y="2061777"/>
                <a:chExt cx="324036" cy="601096"/>
              </a:xfrm>
            </p:grpSpPr>
            <p:cxnSp>
              <p:nvCxnSpPr>
                <p:cNvPr id="8" name="直線矢印コネクタ 7"/>
                <p:cNvCxnSpPr/>
                <p:nvPr/>
              </p:nvCxnSpPr>
              <p:spPr>
                <a:xfrm flipV="1">
                  <a:off x="3770020" y="2061777"/>
                  <a:ext cx="0" cy="40200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矢印コネクタ 8"/>
                <p:cNvCxnSpPr/>
                <p:nvPr/>
              </p:nvCxnSpPr>
              <p:spPr>
                <a:xfrm>
                  <a:off x="3754780" y="2440925"/>
                  <a:ext cx="324036" cy="22194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円弧 4"/>
              <p:cNvSpPr/>
              <p:nvPr/>
            </p:nvSpPr>
            <p:spPr>
              <a:xfrm>
                <a:off x="3779912" y="2420888"/>
                <a:ext cx="1008112" cy="100811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627562" y="2104103"/>
                <a:ext cx="402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70C0"/>
                    </a:solidFill>
                  </a:rPr>
                  <a:t>θ</a:t>
                </a:r>
                <a:endParaRPr kumimoji="1" lang="ja-JP" altLang="en-US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円弧 12"/>
              <p:cNvSpPr/>
              <p:nvPr/>
            </p:nvSpPr>
            <p:spPr>
              <a:xfrm>
                <a:off x="3880902" y="2521878"/>
                <a:ext cx="763106" cy="763106"/>
              </a:xfrm>
              <a:prstGeom prst="arc">
                <a:avLst>
                  <a:gd name="adj1" fmla="val 2666770"/>
                  <a:gd name="adj2" fmla="val 0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428534" y="2557393"/>
                <a:ext cx="4523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00B050"/>
                    </a:solidFill>
                  </a:rPr>
                  <a:t>φ</a:t>
                </a:r>
                <a:endParaRPr kumimoji="1" lang="ja-JP" altLang="en-US" sz="3200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11" name="グループ化 10"/>
          <p:cNvGrpSpPr/>
          <p:nvPr/>
        </p:nvGrpSpPr>
        <p:grpSpPr>
          <a:xfrm>
            <a:off x="774652" y="4005064"/>
            <a:ext cx="7688706" cy="2667195"/>
            <a:chOff x="774652" y="4005064"/>
            <a:chExt cx="7688706" cy="2667195"/>
          </a:xfrm>
        </p:grpSpPr>
        <p:pic>
          <p:nvPicPr>
            <p:cNvPr id="21" name="Picture 4" descr="C:\Research\Data\dds120509\ccm21_normal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90" t="19324" r="39904" b="48469"/>
            <a:stretch/>
          </p:blipFill>
          <p:spPr bwMode="auto">
            <a:xfrm>
              <a:off x="3589817" y="4109315"/>
              <a:ext cx="2207422" cy="212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101711" y="4010167"/>
              <a:ext cx="2286713" cy="2265717"/>
              <a:chOff x="2696791" y="1022726"/>
              <a:chExt cx="2163241" cy="2143379"/>
            </a:xfrm>
          </p:grpSpPr>
          <p:pic>
            <p:nvPicPr>
              <p:cNvPr id="36" name="Picture 42" descr="C:\Research\Data\dds120509\vis_data\0005_p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7709" y="1373644"/>
                <a:ext cx="1754589" cy="1754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1" descr="C:\Research\Data\dds120509\vis_data\0005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7709" y="2715751"/>
                <a:ext cx="412482" cy="412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直線矢印コネクタ 37"/>
              <p:cNvCxnSpPr/>
              <p:nvPr/>
            </p:nvCxnSpPr>
            <p:spPr>
              <a:xfrm>
                <a:off x="3047709" y="1198186"/>
                <a:ext cx="14914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/>
              <p:cNvSpPr txBox="1"/>
              <p:nvPr/>
            </p:nvSpPr>
            <p:spPr>
              <a:xfrm>
                <a:off x="4539109" y="1022726"/>
                <a:ext cx="3209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θ</a:t>
                </a:r>
                <a:endParaRPr kumimoji="1" lang="ja-JP" altLang="en-US" sz="2000" dirty="0"/>
              </a:p>
            </p:txBody>
          </p:sp>
          <p:cxnSp>
            <p:nvCxnSpPr>
              <p:cNvPr id="40" name="直線矢印コネクタ 39"/>
              <p:cNvCxnSpPr/>
              <p:nvPr/>
            </p:nvCxnSpPr>
            <p:spPr>
              <a:xfrm>
                <a:off x="2872250" y="1373644"/>
                <a:ext cx="0" cy="14036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テキスト ボックス 40"/>
              <p:cNvSpPr txBox="1"/>
              <p:nvPr/>
            </p:nvSpPr>
            <p:spPr>
              <a:xfrm>
                <a:off x="2696791" y="2765995"/>
                <a:ext cx="3513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φ</a:t>
                </a:r>
                <a:endParaRPr kumimoji="1" lang="ja-JP" altLang="en-US" sz="2000" dirty="0"/>
              </a:p>
            </p:txBody>
          </p:sp>
        </p:grpSp>
        <p:sp>
          <p:nvSpPr>
            <p:cNvPr id="25" name="円/楕円 24"/>
            <p:cNvSpPr/>
            <p:nvPr/>
          </p:nvSpPr>
          <p:spPr>
            <a:xfrm>
              <a:off x="7854414" y="4573606"/>
              <a:ext cx="608944" cy="60894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V="1">
              <a:off x="4188304" y="5147816"/>
              <a:ext cx="0" cy="42495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4172194" y="5548605"/>
              <a:ext cx="342531" cy="23461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H="1" flipV="1">
              <a:off x="4995784" y="4741425"/>
              <a:ext cx="170354" cy="36037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H="1">
              <a:off x="4883823" y="5073603"/>
              <a:ext cx="291986" cy="28669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3437581" y="6249312"/>
              <a:ext cx="2478499" cy="42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itchFamily="18" charset="0"/>
                  <a:cs typeface="Times New Roman" pitchFamily="18" charset="0"/>
                </a:rPr>
                <a:t>(b)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439421" y="6249312"/>
              <a:ext cx="1869713" cy="42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itchFamily="18" charset="0"/>
                  <a:cs typeface="Times New Roman" pitchFamily="18" charset="0"/>
                </a:rPr>
                <a:t>(c)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774652" y="4005064"/>
              <a:ext cx="2286714" cy="2265717"/>
              <a:chOff x="540689" y="1017899"/>
              <a:chExt cx="2163242" cy="2143379"/>
            </a:xfrm>
          </p:grpSpPr>
          <p:pic>
            <p:nvPicPr>
              <p:cNvPr id="43" name="Picture 38" descr="C:\Research\Data\dds120509\vis_data\0016_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637" y="1373644"/>
                <a:ext cx="1754589" cy="1754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4" name="直線矢印コネクタ 43"/>
              <p:cNvCxnSpPr/>
              <p:nvPr/>
            </p:nvCxnSpPr>
            <p:spPr>
              <a:xfrm>
                <a:off x="891607" y="1193359"/>
                <a:ext cx="14914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2383008" y="1017899"/>
                <a:ext cx="3209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θ</a:t>
                </a:r>
                <a:endParaRPr kumimoji="1" lang="ja-JP" altLang="en-US" sz="2000" dirty="0"/>
              </a:p>
            </p:txBody>
          </p:sp>
          <p:cxnSp>
            <p:nvCxnSpPr>
              <p:cNvPr id="46" name="直線矢印コネクタ 45"/>
              <p:cNvCxnSpPr/>
              <p:nvPr/>
            </p:nvCxnSpPr>
            <p:spPr>
              <a:xfrm>
                <a:off x="716148" y="1368817"/>
                <a:ext cx="0" cy="14036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テキスト ボックス 46"/>
              <p:cNvSpPr txBox="1"/>
              <p:nvPr/>
            </p:nvSpPr>
            <p:spPr>
              <a:xfrm>
                <a:off x="540689" y="2761168"/>
                <a:ext cx="3513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φ</a:t>
                </a:r>
                <a:endParaRPr kumimoji="1" lang="ja-JP" altLang="en-US" sz="2000" dirty="0"/>
              </a:p>
            </p:txBody>
          </p:sp>
          <p:pic>
            <p:nvPicPr>
              <p:cNvPr id="48" name="Picture 37" descr="C:\Research\Data\dds120509\vis_data\0016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637" y="2715751"/>
                <a:ext cx="412482" cy="412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円/楕円 48"/>
            <p:cNvSpPr/>
            <p:nvPr/>
          </p:nvSpPr>
          <p:spPr>
            <a:xfrm>
              <a:off x="1746286" y="5593557"/>
              <a:ext cx="608944" cy="6089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49568" y="6235850"/>
              <a:ext cx="2402381" cy="42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itchFamily="18" charset="0"/>
                  <a:cs typeface="Times New Roman" pitchFamily="18" charset="0"/>
                </a:rPr>
                <a:t>(a)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3923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線分と形状の関係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線分の両サイドの法線の</a:t>
            </a:r>
            <a:br>
              <a:rPr lang="en-US" altLang="ja-JP" dirty="0"/>
            </a:br>
            <a:r>
              <a:rPr lang="ja-JP" altLang="en-US" dirty="0"/>
              <a:t>出現パターンの確率分布を作る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6" b="70573"/>
          <a:stretch/>
        </p:blipFill>
        <p:spPr bwMode="auto">
          <a:xfrm>
            <a:off x="-1211" y="2636912"/>
            <a:ext cx="2753037" cy="122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069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線分と形状の関係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線分の両サイドの法線の</a:t>
            </a:r>
            <a:br>
              <a:rPr lang="en-US" altLang="ja-JP" dirty="0"/>
            </a:br>
            <a:r>
              <a:rPr lang="ja-JP" altLang="en-US" dirty="0"/>
              <a:t>出現パターンの確率分布を作る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6"/>
          <a:stretch/>
        </p:blipFill>
        <p:spPr bwMode="auto">
          <a:xfrm>
            <a:off x="-1211" y="2636912"/>
            <a:ext cx="275303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629525" y="37797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右側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2373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左側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4183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線分と形状の関係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線分の両サイドの法線の</a:t>
            </a:r>
            <a:br>
              <a:rPr lang="en-US" altLang="ja-JP" dirty="0"/>
            </a:br>
            <a:r>
              <a:rPr lang="ja-JP" altLang="en-US" dirty="0"/>
              <a:t>出現パターンの確率分布を作る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8"/>
          <a:stretch/>
        </p:blipFill>
        <p:spPr bwMode="auto">
          <a:xfrm>
            <a:off x="-1210" y="2636912"/>
            <a:ext cx="629849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886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線分と形状の関係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線分の両サイドの法線の</a:t>
            </a:r>
            <a:br>
              <a:rPr kumimoji="1" lang="en-US" altLang="ja-JP" dirty="0"/>
            </a:br>
            <a:r>
              <a:rPr kumimoji="1" lang="ja-JP" altLang="en-US" dirty="0"/>
              <a:t>出現パターンの確率分布を作る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" y="2636912"/>
            <a:ext cx="914521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394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次元構築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1295"/>
            <a:ext cx="8229600" cy="4525963"/>
          </a:xfrm>
        </p:spPr>
        <p:txBody>
          <a:bodyPr/>
          <a:lstStyle/>
          <a:p>
            <a:r>
              <a:rPr kumimoji="1" lang="ja-JP" altLang="en-US" dirty="0"/>
              <a:t>入力画像</a:t>
            </a:r>
            <a:endParaRPr kumimoji="1"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924944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461453" y="4437112"/>
            <a:ext cx="1669007" cy="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mage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0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枚の画像を</a:t>
            </a:r>
            <a:r>
              <a:rPr lang="en-US" altLang="ja-JP" dirty="0"/>
              <a:t>3</a:t>
            </a:r>
            <a:r>
              <a:rPr lang="ja-JP" altLang="en-US" dirty="0"/>
              <a:t>次元化したい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シーン理解に</a:t>
            </a:r>
            <a:r>
              <a:rPr lang="en-US" altLang="ja-JP" dirty="0"/>
              <a:t>3</a:t>
            </a:r>
            <a:r>
              <a:rPr lang="ja-JP" altLang="en-US" dirty="0"/>
              <a:t>次元情報は欠かせない</a:t>
            </a:r>
            <a:endParaRPr lang="en-US" altLang="ja-JP" dirty="0"/>
          </a:p>
          <a:p>
            <a:pPr lvl="1"/>
            <a:r>
              <a:rPr kumimoji="1" lang="ja-JP" altLang="en-US" dirty="0"/>
              <a:t>複数カメラによるステレオ</a:t>
            </a:r>
            <a:endParaRPr kumimoji="1" lang="en-US" altLang="ja-JP" dirty="0"/>
          </a:p>
          <a:p>
            <a:pPr lvl="1"/>
            <a:r>
              <a:rPr lang="en-US" altLang="ja-JP" dirty="0"/>
              <a:t>Kinect</a:t>
            </a:r>
            <a:r>
              <a:rPr lang="ja-JP" altLang="en-US" dirty="0"/>
              <a:t>センサ</a:t>
            </a:r>
            <a:endParaRPr lang="en-US" altLang="ja-JP" dirty="0"/>
          </a:p>
          <a:p>
            <a:r>
              <a:rPr lang="en-US" altLang="ja-JP" dirty="0"/>
              <a:t>2</a:t>
            </a:r>
            <a:r>
              <a:rPr lang="ja-JP" altLang="en-US" dirty="0"/>
              <a:t>次元画像の</a:t>
            </a:r>
            <a:r>
              <a:rPr lang="en-US" altLang="ja-JP" dirty="0"/>
              <a:t>3</a:t>
            </a:r>
            <a:r>
              <a:rPr lang="ja-JP" altLang="en-US" dirty="0"/>
              <a:t>次元化</a:t>
            </a:r>
            <a:endParaRPr lang="en-US" altLang="ja-JP" dirty="0"/>
          </a:p>
        </p:txBody>
      </p:sp>
      <p:pic>
        <p:nvPicPr>
          <p:cNvPr id="4" name="Picture 4" descr="\\makotoserver101\Data\depthReconstruction\EG4\image005\image0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55" y="4792667"/>
            <a:ext cx="3047273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\\makotoserver101\Data\depthReconstruction\EG\gt01\inpu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9"/>
          <a:stretch/>
        </p:blipFill>
        <p:spPr bwMode="auto">
          <a:xfrm>
            <a:off x="4978247" y="4792667"/>
            <a:ext cx="2618089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45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次元構築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1295"/>
            <a:ext cx="8229600" cy="4525963"/>
          </a:xfrm>
        </p:spPr>
        <p:txBody>
          <a:bodyPr/>
          <a:lstStyle/>
          <a:p>
            <a:r>
              <a:rPr lang="ja-JP" altLang="en-US" dirty="0"/>
              <a:t>入力画像に同様のコーナー＆線分検出</a:t>
            </a:r>
            <a:endParaRPr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924944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res\75855eb9949dbc3fb01fbb800e529950\input_radius_16_blur_7_var_5.00e-003_power_5.00e-001_bin_32_maxDiff_4_minDiff_12_blurMaxima_4_radiusMaxima_2_thMaxima_8.00e-004__cor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971600" y="2924944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Research\Data\res\75855eb9949dbc3fb01fbb800e529950\input_radius_16_blur_7_var_5.00e-003_power_5.00e-001_bin_32_maxDiff_4_minDiff_12_blurMaxima_4_radiusMaxima_2_thMaxima_8.00e-004__lin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2720779" y="2924944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 rot="10800000">
            <a:off x="4588708" y="3208126"/>
            <a:ext cx="651731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437112"/>
            <a:ext cx="3418186" cy="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Detected Corners and Lines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1453" y="4437112"/>
            <a:ext cx="1669007" cy="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mage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99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次元構築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1295"/>
            <a:ext cx="8229600" cy="4525963"/>
          </a:xfrm>
        </p:spPr>
        <p:txBody>
          <a:bodyPr/>
          <a:lstStyle/>
          <a:p>
            <a:r>
              <a:rPr kumimoji="1" lang="ja-JP" altLang="en-US" dirty="0"/>
              <a:t>入力画像に同様のコーナー＆線分検出</a:t>
            </a:r>
            <a:endParaRPr kumimoji="1" lang="en-US" altLang="ja-JP" dirty="0"/>
          </a:p>
          <a:p>
            <a:r>
              <a:rPr lang="ja-JP" altLang="en-US" dirty="0"/>
              <a:t>各特徴に形状の確率を与え</a:t>
            </a:r>
            <a:r>
              <a:rPr lang="en-US" altLang="ja-JP" dirty="0"/>
              <a:t>MRF</a:t>
            </a:r>
            <a:r>
              <a:rPr lang="ja-JP" altLang="en-US" dirty="0"/>
              <a:t>構築</a:t>
            </a:r>
            <a:endParaRPr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924944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res\75855eb9949dbc3fb01fbb800e529950\input_radius_16_blur_7_var_5.00e-003_power_5.00e-001_bin_32_maxDiff_4_minDiff_12_blurMaxima_4_radiusMaxima_2_thMaxima_8.00e-004__cor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971600" y="2924944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Research\Data\res\75855eb9949dbc3fb01fbb800e529950\input_radius_16_blur_7_var_5.00e-003_power_5.00e-001_bin_32_maxDiff_4_minDiff_12_blurMaxima_4_radiusMaxima_2_thMaxima_8.00e-004__lin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2720779" y="2924944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 rot="10800000">
            <a:off x="4588708" y="3208126"/>
            <a:ext cx="651731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0" name="右矢印 9"/>
          <p:cNvSpPr/>
          <p:nvPr/>
        </p:nvSpPr>
        <p:spPr>
          <a:xfrm rot="5400000">
            <a:off x="2370838" y="4545659"/>
            <a:ext cx="539537" cy="9979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437112"/>
            <a:ext cx="3418186" cy="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Detected Corners and Lines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1453" y="4437112"/>
            <a:ext cx="1669007" cy="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mage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5"/>
          <a:srcRect l="14683" r="18012" b="70871"/>
          <a:stretch/>
        </p:blipFill>
        <p:spPr bwMode="auto">
          <a:xfrm>
            <a:off x="4117872" y="5256405"/>
            <a:ext cx="484661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角丸四角形 12"/>
          <p:cNvSpPr/>
          <p:nvPr/>
        </p:nvSpPr>
        <p:spPr>
          <a:xfrm>
            <a:off x="1264879" y="5369398"/>
            <a:ext cx="2704684" cy="78207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Markov Random Field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728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makotoserver101\Data\depthReconstruction\EG\gt01\43df1002e9435975a47df726583de4b9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42532" r="62318" b="45065"/>
          <a:stretch/>
        </p:blipFill>
        <p:spPr bwMode="auto">
          <a:xfrm>
            <a:off x="395536" y="3952361"/>
            <a:ext cx="4032309" cy="27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</p:spTree>
    <p:extLst>
      <p:ext uri="{BB962C8B-B14F-4D97-AF65-F5344CB8AC3E}">
        <p14:creationId xmlns:p14="http://schemas.microsoft.com/office/powerpoint/2010/main" val="11264886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makotoserver101\Data\depthReconstruction\EG\gt01\43df1002e9435975a47df726583de4b9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42532" r="62318" b="45065"/>
          <a:stretch/>
        </p:blipFill>
        <p:spPr bwMode="auto">
          <a:xfrm>
            <a:off x="395536" y="3952361"/>
            <a:ext cx="4032309" cy="27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makotoserver101\Data\depthReconstruction\EG\gt01\43df1002e9435975a47df726583de4b9\segmen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42532" r="62791" b="45065"/>
          <a:stretch/>
        </p:blipFill>
        <p:spPr bwMode="auto">
          <a:xfrm>
            <a:off x="4894692" y="3952361"/>
            <a:ext cx="3853772" cy="27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</p:spTree>
    <p:extLst>
      <p:ext uri="{BB962C8B-B14F-4D97-AF65-F5344CB8AC3E}">
        <p14:creationId xmlns:p14="http://schemas.microsoft.com/office/powerpoint/2010/main" val="2317760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\\makotoserver101\Data\depthReconstruction\EG\gt01\43df1002e9435975a47df726583de4b9\segmen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42532" r="62791" b="45065"/>
          <a:stretch/>
        </p:blipFill>
        <p:spPr bwMode="auto">
          <a:xfrm>
            <a:off x="4894692" y="3952361"/>
            <a:ext cx="3853772" cy="27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</p:spTree>
    <p:extLst>
      <p:ext uri="{BB962C8B-B14F-4D97-AF65-F5344CB8AC3E}">
        <p14:creationId xmlns:p14="http://schemas.microsoft.com/office/powerpoint/2010/main" val="26841687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4894692" y="3952361"/>
            <a:ext cx="3853772" cy="2789007"/>
            <a:chOff x="5488700" y="4277359"/>
            <a:chExt cx="2035628" cy="1473201"/>
          </a:xfrm>
        </p:grpSpPr>
        <p:pic>
          <p:nvPicPr>
            <p:cNvPr id="1026" name="Picture 2" descr="\\makotoserver101\Data\depthReconstruction\EG\gt01\43df1002e9435975a47df726583de4b9\segmen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9" t="42532" r="62791" b="45065"/>
            <a:stretch/>
          </p:blipFill>
          <p:spPr bwMode="auto">
            <a:xfrm>
              <a:off x="5488700" y="4277359"/>
              <a:ext cx="2035628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5509020" y="4520270"/>
              <a:ext cx="937997" cy="4654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426697" y="4284906"/>
              <a:ext cx="1097631" cy="7049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</p:spTree>
    <p:extLst>
      <p:ext uri="{BB962C8B-B14F-4D97-AF65-F5344CB8AC3E}">
        <p14:creationId xmlns:p14="http://schemas.microsoft.com/office/powerpoint/2010/main" val="40256891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4894692" y="3952361"/>
            <a:ext cx="3853772" cy="2789007"/>
            <a:chOff x="5488700" y="4277359"/>
            <a:chExt cx="2035628" cy="1473201"/>
          </a:xfrm>
        </p:grpSpPr>
        <p:pic>
          <p:nvPicPr>
            <p:cNvPr id="1026" name="Picture 2" descr="\\makotoserver101\Data\depthReconstruction\EG\gt01\43df1002e9435975a47df726583de4b9\segmen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9" t="42532" r="62791" b="45065"/>
            <a:stretch/>
          </p:blipFill>
          <p:spPr bwMode="auto">
            <a:xfrm>
              <a:off x="5488700" y="4277359"/>
              <a:ext cx="2035628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5509020" y="4520270"/>
              <a:ext cx="937997" cy="4654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426697" y="4284906"/>
              <a:ext cx="1097631" cy="7049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円/楕円 33"/>
          <p:cNvSpPr/>
          <p:nvPr/>
        </p:nvSpPr>
        <p:spPr>
          <a:xfrm>
            <a:off x="6228184" y="4633927"/>
            <a:ext cx="218889" cy="21888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</p:spTree>
    <p:extLst>
      <p:ext uri="{BB962C8B-B14F-4D97-AF65-F5344CB8AC3E}">
        <p14:creationId xmlns:p14="http://schemas.microsoft.com/office/powerpoint/2010/main" val="12608110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4894692" y="3952361"/>
            <a:ext cx="3853772" cy="2789007"/>
            <a:chOff x="5488700" y="4277359"/>
            <a:chExt cx="2035628" cy="1473201"/>
          </a:xfrm>
        </p:grpSpPr>
        <p:pic>
          <p:nvPicPr>
            <p:cNvPr id="1026" name="Picture 2" descr="\\makotoserver101\Data\depthReconstruction\EG\gt01\43df1002e9435975a47df726583de4b9\segmen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9" t="42532" r="62791" b="45065"/>
            <a:stretch/>
          </p:blipFill>
          <p:spPr bwMode="auto">
            <a:xfrm>
              <a:off x="5488700" y="4277359"/>
              <a:ext cx="2035628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5509020" y="4520270"/>
              <a:ext cx="937997" cy="4654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426697" y="4284906"/>
              <a:ext cx="1097631" cy="7049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>
            <a:off x="3419872" y="1379307"/>
            <a:ext cx="2286714" cy="2265717"/>
            <a:chOff x="3277641" y="974572"/>
            <a:chExt cx="2286714" cy="2265717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3618318" y="1340768"/>
              <a:ext cx="1824540" cy="1824540"/>
              <a:chOff x="3941474" y="692696"/>
              <a:chExt cx="2016224" cy="2016224"/>
            </a:xfrm>
          </p:grpSpPr>
          <p:pic>
            <p:nvPicPr>
              <p:cNvPr id="3074" name="Picture 2" descr="C:\Users\makoto\Desktop\新しいフォルダー (2)\vis_data\0000_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1474" y="692696"/>
                <a:ext cx="2016224" cy="2016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 descr="C:\Users\makoto\Desktop\新しいフォルダー (2)\vis_data\0000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1474" y="2302520"/>
                <a:ext cx="406400" cy="406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2" name="直線矢印コネクタ 21"/>
            <p:cNvCxnSpPr/>
            <p:nvPr/>
          </p:nvCxnSpPr>
          <p:spPr>
            <a:xfrm>
              <a:off x="3648588" y="1160047"/>
              <a:ext cx="15765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5225115" y="974572"/>
              <a:ext cx="339240" cy="422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θ</a:t>
              </a:r>
              <a:endParaRPr kumimoji="1" lang="ja-JP" altLang="en-US" sz="2000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3463115" y="1345519"/>
              <a:ext cx="0" cy="14837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3277641" y="2817342"/>
              <a:ext cx="371434" cy="422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φ</a:t>
              </a:r>
              <a:endParaRPr kumimoji="1" lang="ja-JP" altLang="en-US" sz="2000" dirty="0"/>
            </a:p>
          </p:txBody>
        </p:sp>
      </p:grpSp>
      <p:cxnSp>
        <p:nvCxnSpPr>
          <p:cNvPr id="33" name="直線矢印コネクタ 32"/>
          <p:cNvCxnSpPr/>
          <p:nvPr/>
        </p:nvCxnSpPr>
        <p:spPr>
          <a:xfrm flipH="1">
            <a:off x="4319648" y="2559477"/>
            <a:ext cx="763306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6228184" y="4633927"/>
            <a:ext cx="218889" cy="21888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</p:spTree>
    <p:extLst>
      <p:ext uri="{BB962C8B-B14F-4D97-AF65-F5344CB8AC3E}">
        <p14:creationId xmlns:p14="http://schemas.microsoft.com/office/powerpoint/2010/main" val="32972089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koto\Desktop\新しいフォルダー (2)\vis_data\0001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52" y="1739347"/>
            <a:ext cx="1819789" cy="181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4894692" y="3952361"/>
            <a:ext cx="3853772" cy="2789007"/>
            <a:chOff x="5488700" y="4277359"/>
            <a:chExt cx="2035628" cy="1473201"/>
          </a:xfrm>
        </p:grpSpPr>
        <p:pic>
          <p:nvPicPr>
            <p:cNvPr id="1026" name="Picture 2" descr="\\makotoserver101\Data\depthReconstruction\EG\gt01\43df1002e9435975a47df726583de4b9\segment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9" t="42532" r="62791" b="45065"/>
            <a:stretch/>
          </p:blipFill>
          <p:spPr bwMode="auto">
            <a:xfrm>
              <a:off x="5488700" y="4277359"/>
              <a:ext cx="2035628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5509020" y="4520270"/>
              <a:ext cx="937997" cy="4654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426697" y="4284906"/>
              <a:ext cx="1097631" cy="7049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>
            <a:off x="3419872" y="1379307"/>
            <a:ext cx="2286714" cy="2265717"/>
            <a:chOff x="3277641" y="974572"/>
            <a:chExt cx="2286714" cy="2265717"/>
          </a:xfrm>
        </p:grpSpPr>
        <p:pic>
          <p:nvPicPr>
            <p:cNvPr id="3075" name="Picture 3" descr="C:\Users\makoto\Desktop\新しいフォルダー (2)\vis_data\00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316" y="2797543"/>
              <a:ext cx="367763" cy="367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直線矢印コネクタ 21"/>
            <p:cNvCxnSpPr/>
            <p:nvPr/>
          </p:nvCxnSpPr>
          <p:spPr>
            <a:xfrm>
              <a:off x="3648588" y="1160047"/>
              <a:ext cx="15765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5225115" y="974572"/>
              <a:ext cx="339240" cy="422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θ</a:t>
              </a:r>
              <a:endParaRPr kumimoji="1" lang="ja-JP" altLang="en-US" sz="2000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3463115" y="1345519"/>
              <a:ext cx="0" cy="14837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3277641" y="2817342"/>
              <a:ext cx="371434" cy="422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φ</a:t>
              </a:r>
              <a:endParaRPr kumimoji="1" lang="ja-JP" altLang="en-US" sz="2000" dirty="0"/>
            </a:p>
          </p:txBody>
        </p:sp>
      </p:grpSp>
      <p:pic>
        <p:nvPicPr>
          <p:cNvPr id="4098" name="Picture 2" descr="C:\Users\makoto\Desktop\新しいフォルダー (2)\vis_data\00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04" y="3183630"/>
            <a:ext cx="387081" cy="3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直線矢印コネクタ 27"/>
          <p:cNvCxnSpPr/>
          <p:nvPr/>
        </p:nvCxnSpPr>
        <p:spPr>
          <a:xfrm flipH="1">
            <a:off x="4319648" y="2559477"/>
            <a:ext cx="763306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6228184" y="4633927"/>
            <a:ext cx="218889" cy="21888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</p:spTree>
    <p:extLst>
      <p:ext uri="{BB962C8B-B14F-4D97-AF65-F5344CB8AC3E}">
        <p14:creationId xmlns:p14="http://schemas.microsoft.com/office/powerpoint/2010/main" val="20038264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koto\Desktop\新しいフォルダー (2)\vis_data\0002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51" y="1754179"/>
            <a:ext cx="1815861" cy="181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koto\Desktop\新しいフォルダー (2)\vis_data\0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72" y="316364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4894692" y="3952361"/>
            <a:ext cx="3853772" cy="2789007"/>
            <a:chOff x="5488700" y="4277359"/>
            <a:chExt cx="2035628" cy="1473201"/>
          </a:xfrm>
        </p:grpSpPr>
        <p:pic>
          <p:nvPicPr>
            <p:cNvPr id="1026" name="Picture 2" descr="\\makotoserver101\Data\depthReconstruction\EG\gt01\43df1002e9435975a47df726583de4b9\segment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9" t="42532" r="62791" b="45065"/>
            <a:stretch/>
          </p:blipFill>
          <p:spPr bwMode="auto">
            <a:xfrm>
              <a:off x="5488700" y="4277359"/>
              <a:ext cx="2035628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5509020" y="4520270"/>
              <a:ext cx="937997" cy="4654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426697" y="4284906"/>
              <a:ext cx="1097631" cy="7049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>
            <a:off x="3419872" y="1379307"/>
            <a:ext cx="2286714" cy="2265717"/>
            <a:chOff x="3277641" y="974572"/>
            <a:chExt cx="2286714" cy="2265717"/>
          </a:xfrm>
        </p:grpSpPr>
        <p:cxnSp>
          <p:nvCxnSpPr>
            <p:cNvPr id="22" name="直線矢印コネクタ 21"/>
            <p:cNvCxnSpPr/>
            <p:nvPr/>
          </p:nvCxnSpPr>
          <p:spPr>
            <a:xfrm>
              <a:off x="3648588" y="1160047"/>
              <a:ext cx="15765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5225115" y="974572"/>
              <a:ext cx="339240" cy="422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θ</a:t>
              </a:r>
              <a:endParaRPr kumimoji="1" lang="ja-JP" altLang="en-US" sz="2000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3463115" y="1345519"/>
              <a:ext cx="0" cy="14837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3277641" y="2817342"/>
              <a:ext cx="371434" cy="422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φ</a:t>
              </a:r>
              <a:endParaRPr kumimoji="1" lang="ja-JP" altLang="en-US" sz="2000" dirty="0"/>
            </a:p>
          </p:txBody>
        </p:sp>
      </p:grpSp>
      <p:cxnSp>
        <p:nvCxnSpPr>
          <p:cNvPr id="27" name="直線矢印コネクタ 26"/>
          <p:cNvCxnSpPr/>
          <p:nvPr/>
        </p:nvCxnSpPr>
        <p:spPr>
          <a:xfrm flipH="1">
            <a:off x="4319648" y="2559477"/>
            <a:ext cx="763306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/>
          <p:cNvSpPr/>
          <p:nvPr/>
        </p:nvSpPr>
        <p:spPr>
          <a:xfrm>
            <a:off x="6228184" y="4633927"/>
            <a:ext cx="218889" cy="21888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</p:spTree>
    <p:extLst>
      <p:ext uri="{BB962C8B-B14F-4D97-AF65-F5344CB8AC3E}">
        <p14:creationId xmlns:p14="http://schemas.microsoft.com/office/powerpoint/2010/main" val="233177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枚の画像を</a:t>
            </a:r>
            <a:r>
              <a:rPr lang="en-US" altLang="ja-JP" dirty="0"/>
              <a:t>3</a:t>
            </a:r>
            <a:r>
              <a:rPr lang="ja-JP" altLang="en-US" dirty="0"/>
              <a:t>次元化したい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シーン理解に</a:t>
            </a:r>
            <a:r>
              <a:rPr lang="en-US" altLang="ja-JP" dirty="0"/>
              <a:t>3</a:t>
            </a:r>
            <a:r>
              <a:rPr lang="ja-JP" altLang="en-US" dirty="0"/>
              <a:t>次元情報は欠かせない</a:t>
            </a:r>
            <a:endParaRPr lang="en-US" altLang="ja-JP" dirty="0"/>
          </a:p>
          <a:p>
            <a:pPr lvl="1"/>
            <a:r>
              <a:rPr kumimoji="1" lang="ja-JP" altLang="en-US" dirty="0"/>
              <a:t>複数カメラによるステレオ</a:t>
            </a:r>
            <a:endParaRPr kumimoji="1" lang="en-US" altLang="ja-JP" dirty="0"/>
          </a:p>
          <a:p>
            <a:pPr lvl="1"/>
            <a:r>
              <a:rPr lang="en-US" altLang="ja-JP" dirty="0"/>
              <a:t>Kinect</a:t>
            </a:r>
            <a:r>
              <a:rPr lang="ja-JP" altLang="en-US" dirty="0"/>
              <a:t>センサ</a:t>
            </a:r>
            <a:endParaRPr lang="en-US" altLang="ja-JP" dirty="0"/>
          </a:p>
          <a:p>
            <a:r>
              <a:rPr lang="en-US" altLang="ja-JP" dirty="0"/>
              <a:t>2</a:t>
            </a:r>
            <a:r>
              <a:rPr lang="ja-JP" altLang="en-US" dirty="0"/>
              <a:t>次元画像の</a:t>
            </a:r>
            <a:r>
              <a:rPr lang="en-US" altLang="ja-JP" dirty="0"/>
              <a:t>3</a:t>
            </a:r>
            <a:r>
              <a:rPr lang="ja-JP" altLang="en-US" dirty="0"/>
              <a:t>次元化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枚の画像が扱いやすい</a:t>
            </a:r>
            <a:endParaRPr lang="en-US" altLang="ja-JP" dirty="0"/>
          </a:p>
        </p:txBody>
      </p:sp>
      <p:pic>
        <p:nvPicPr>
          <p:cNvPr id="4" name="Picture 4" descr="\\makotoserver101\Data\depthReconstruction\EG4\image005\image0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55" y="4792667"/>
            <a:ext cx="3047273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\\makotoserver101\Data\depthReconstruction\EG\gt01\inpu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9"/>
          <a:stretch/>
        </p:blipFill>
        <p:spPr bwMode="auto">
          <a:xfrm>
            <a:off x="4978247" y="4792667"/>
            <a:ext cx="2618089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297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4894692" y="3952361"/>
            <a:ext cx="3853772" cy="2789007"/>
            <a:chOff x="5488700" y="4277359"/>
            <a:chExt cx="2035628" cy="1473201"/>
          </a:xfrm>
        </p:grpSpPr>
        <p:pic>
          <p:nvPicPr>
            <p:cNvPr id="1026" name="Picture 2" descr="\\makotoserver101\Data\depthReconstruction\EG\gt01\43df1002e9435975a47df726583de4b9\segmen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9" t="42532" r="62791" b="45065"/>
            <a:stretch/>
          </p:blipFill>
          <p:spPr bwMode="auto">
            <a:xfrm>
              <a:off x="5488700" y="4277359"/>
              <a:ext cx="2035628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5509020" y="4520270"/>
              <a:ext cx="937997" cy="4654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426697" y="4284906"/>
              <a:ext cx="1097631" cy="7049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線コネクタ 3"/>
          <p:cNvCxnSpPr/>
          <p:nvPr/>
        </p:nvCxnSpPr>
        <p:spPr>
          <a:xfrm>
            <a:off x="7308304" y="4581128"/>
            <a:ext cx="216024" cy="342233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</p:spTree>
    <p:extLst>
      <p:ext uri="{BB962C8B-B14F-4D97-AF65-F5344CB8AC3E}">
        <p14:creationId xmlns:p14="http://schemas.microsoft.com/office/powerpoint/2010/main" val="2255502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4894692" y="3952361"/>
            <a:ext cx="3853772" cy="2789007"/>
            <a:chOff x="5488700" y="4277359"/>
            <a:chExt cx="2035628" cy="1473201"/>
          </a:xfrm>
        </p:grpSpPr>
        <p:pic>
          <p:nvPicPr>
            <p:cNvPr id="1026" name="Picture 2" descr="\\makotoserver101\Data\depthReconstruction\EG\gt01\43df1002e9435975a47df726583de4b9\segmen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9" t="42532" r="62791" b="45065"/>
            <a:stretch/>
          </p:blipFill>
          <p:spPr bwMode="auto">
            <a:xfrm>
              <a:off x="5488700" y="4277359"/>
              <a:ext cx="2035628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5509020" y="4520270"/>
              <a:ext cx="937997" cy="4654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426697" y="4284906"/>
              <a:ext cx="1097631" cy="7049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線コネクタ 3"/>
          <p:cNvCxnSpPr/>
          <p:nvPr/>
        </p:nvCxnSpPr>
        <p:spPr>
          <a:xfrm>
            <a:off x="7308304" y="4581128"/>
            <a:ext cx="216024" cy="342233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01433"/>
            <a:ext cx="2160240" cy="21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makoto\Desktop\新しいフォルダー (2)\vis_smoothness\0005_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6564"/>
            <a:ext cx="1452781" cy="14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矢印 5"/>
          <p:cNvSpPr/>
          <p:nvPr/>
        </p:nvSpPr>
        <p:spPr>
          <a:xfrm>
            <a:off x="4340367" y="1816910"/>
            <a:ext cx="6838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</p:spTree>
    <p:extLst>
      <p:ext uri="{BB962C8B-B14F-4D97-AF65-F5344CB8AC3E}">
        <p14:creationId xmlns:p14="http://schemas.microsoft.com/office/powerpoint/2010/main" val="5457331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32" y="1280744"/>
            <a:ext cx="53149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4894692" y="3952361"/>
            <a:ext cx="3853772" cy="2789007"/>
            <a:chOff x="5488700" y="4277359"/>
            <a:chExt cx="2035628" cy="1473201"/>
          </a:xfrm>
        </p:grpSpPr>
        <p:pic>
          <p:nvPicPr>
            <p:cNvPr id="1026" name="Picture 2" descr="\\makotoserver101\Data\depthReconstruction\EG\gt01\43df1002e9435975a47df726583de4b9\segment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9" t="42532" r="62791" b="45065"/>
            <a:stretch/>
          </p:blipFill>
          <p:spPr bwMode="auto">
            <a:xfrm>
              <a:off x="5488700" y="4277359"/>
              <a:ext cx="2035628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5509020" y="4520270"/>
              <a:ext cx="937997" cy="4654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426697" y="4284906"/>
              <a:ext cx="1097631" cy="7049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線コネクタ 3"/>
          <p:cNvCxnSpPr/>
          <p:nvPr/>
        </p:nvCxnSpPr>
        <p:spPr>
          <a:xfrm>
            <a:off x="7308304" y="4581128"/>
            <a:ext cx="216024" cy="342233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6228184" y="4633927"/>
            <a:ext cx="218889" cy="21888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</p:spTree>
    <p:extLst>
      <p:ext uri="{BB962C8B-B14F-4D97-AF65-F5344CB8AC3E}">
        <p14:creationId xmlns:p14="http://schemas.microsoft.com/office/powerpoint/2010/main" val="11693971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32" y="1280744"/>
            <a:ext cx="53149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4894692" y="3952361"/>
            <a:ext cx="3853772" cy="2789007"/>
            <a:chOff x="5488700" y="4277359"/>
            <a:chExt cx="2035628" cy="1473201"/>
          </a:xfrm>
        </p:grpSpPr>
        <p:pic>
          <p:nvPicPr>
            <p:cNvPr id="1026" name="Picture 2" descr="\\makotoserver101\Data\depthReconstruction\EG\gt01\43df1002e9435975a47df726583de4b9\segment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9" t="42532" r="62791" b="45065"/>
            <a:stretch/>
          </p:blipFill>
          <p:spPr bwMode="auto">
            <a:xfrm>
              <a:off x="5488700" y="4277359"/>
              <a:ext cx="2035628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5509020" y="4520270"/>
              <a:ext cx="937997" cy="4654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426697" y="4284906"/>
              <a:ext cx="1097631" cy="7049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線コネクタ 3"/>
          <p:cNvCxnSpPr/>
          <p:nvPr/>
        </p:nvCxnSpPr>
        <p:spPr>
          <a:xfrm>
            <a:off x="7308304" y="4581128"/>
            <a:ext cx="216024" cy="342233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6228184" y="4633927"/>
            <a:ext cx="218889" cy="21888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923928" y="1376568"/>
            <a:ext cx="1240657" cy="13323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220072" y="1376568"/>
            <a:ext cx="2196244" cy="13323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6404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4894692" y="3952361"/>
            <a:ext cx="3853772" cy="2789007"/>
            <a:chOff x="5488700" y="4277359"/>
            <a:chExt cx="2035628" cy="1473201"/>
          </a:xfrm>
        </p:grpSpPr>
        <p:pic>
          <p:nvPicPr>
            <p:cNvPr id="1026" name="Picture 2" descr="\\makotoserver101\Data\depthReconstruction\EG\gt01\43df1002e9435975a47df726583de4b9\segmen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9" t="42532" r="62791" b="45065"/>
            <a:stretch/>
          </p:blipFill>
          <p:spPr bwMode="auto">
            <a:xfrm>
              <a:off x="5488700" y="4277359"/>
              <a:ext cx="2035628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5509020" y="4520270"/>
              <a:ext cx="937997" cy="4654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426697" y="4284906"/>
              <a:ext cx="1097631" cy="7049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線コネクタ 3"/>
          <p:cNvCxnSpPr/>
          <p:nvPr/>
        </p:nvCxnSpPr>
        <p:spPr>
          <a:xfrm>
            <a:off x="7308304" y="4581128"/>
            <a:ext cx="216024" cy="342233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/>
          <p:nvPr/>
        </p:nvGrpSpPr>
        <p:grpSpPr>
          <a:xfrm>
            <a:off x="1390318" y="1316145"/>
            <a:ext cx="6566058" cy="1392775"/>
            <a:chOff x="1974962" y="2132856"/>
            <a:chExt cx="4868696" cy="1032735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4"/>
            <a:srcRect l="14683" r="18012" b="70871"/>
            <a:stretch/>
          </p:blipFill>
          <p:spPr bwMode="auto">
            <a:xfrm>
              <a:off x="1974962" y="2132856"/>
              <a:ext cx="4846616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正方形/長方形 15"/>
            <p:cNvSpPr/>
            <p:nvPr/>
          </p:nvSpPr>
          <p:spPr>
            <a:xfrm>
              <a:off x="3509209" y="2177659"/>
              <a:ext cx="1080121" cy="98793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103949" y="2177659"/>
              <a:ext cx="1739709" cy="9879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円/楕円 18"/>
          <p:cNvSpPr/>
          <p:nvPr/>
        </p:nvSpPr>
        <p:spPr>
          <a:xfrm>
            <a:off x="6228184" y="4633927"/>
            <a:ext cx="218889" cy="21888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</p:spTree>
    <p:extLst>
      <p:ext uri="{BB962C8B-B14F-4D97-AF65-F5344CB8AC3E}">
        <p14:creationId xmlns:p14="http://schemas.microsoft.com/office/powerpoint/2010/main" val="22285898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395536" y="3952361"/>
            <a:ext cx="4032309" cy="2789007"/>
            <a:chOff x="1475656" y="4277359"/>
            <a:chExt cx="2129934" cy="1473201"/>
          </a:xfrm>
        </p:grpSpPr>
        <p:pic>
          <p:nvPicPr>
            <p:cNvPr id="1027" name="Picture 3" descr="\\makotoserver101\Data\depthReconstruction\EG\gt01\43df1002e9435975a47df726583de4b9\inpu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2532" r="62318" b="45065"/>
            <a:stretch/>
          </p:blipFill>
          <p:spPr bwMode="auto">
            <a:xfrm>
              <a:off x="1475656" y="4277359"/>
              <a:ext cx="2129934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 flipH="1" flipV="1">
              <a:off x="1495976" y="4557533"/>
              <a:ext cx="937997" cy="4654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2413653" y="4322169"/>
              <a:ext cx="1097631" cy="704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4894692" y="3952361"/>
            <a:ext cx="3853772" cy="2789007"/>
            <a:chOff x="5488700" y="4277359"/>
            <a:chExt cx="2035628" cy="1473201"/>
          </a:xfrm>
        </p:grpSpPr>
        <p:pic>
          <p:nvPicPr>
            <p:cNvPr id="1026" name="Picture 2" descr="\\makotoserver101\Data\depthReconstruction\EG\gt01\43df1002e9435975a47df726583de4b9\segmen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9" t="42532" r="62791" b="45065"/>
            <a:stretch/>
          </p:blipFill>
          <p:spPr bwMode="auto">
            <a:xfrm>
              <a:off x="5488700" y="4277359"/>
              <a:ext cx="2035628" cy="14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5509020" y="4520270"/>
              <a:ext cx="937997" cy="4654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6426697" y="4284906"/>
              <a:ext cx="1097631" cy="7049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線コネクタ 3"/>
          <p:cNvCxnSpPr/>
          <p:nvPr/>
        </p:nvCxnSpPr>
        <p:spPr>
          <a:xfrm>
            <a:off x="7308304" y="4581128"/>
            <a:ext cx="216024" cy="342233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/>
          <p:nvPr/>
        </p:nvGrpSpPr>
        <p:grpSpPr>
          <a:xfrm>
            <a:off x="1390318" y="1316145"/>
            <a:ext cx="6566058" cy="1392775"/>
            <a:chOff x="1974962" y="2132856"/>
            <a:chExt cx="4868696" cy="1032735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4"/>
            <a:srcRect l="14683" r="18012" b="70871"/>
            <a:stretch/>
          </p:blipFill>
          <p:spPr bwMode="auto">
            <a:xfrm>
              <a:off x="1974962" y="2132856"/>
              <a:ext cx="4846616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正方形/長方形 15"/>
            <p:cNvSpPr/>
            <p:nvPr/>
          </p:nvSpPr>
          <p:spPr>
            <a:xfrm>
              <a:off x="3509209" y="2177659"/>
              <a:ext cx="1080121" cy="98793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103949" y="2177659"/>
              <a:ext cx="1739709" cy="9879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円/楕円 18"/>
          <p:cNvSpPr/>
          <p:nvPr/>
        </p:nvSpPr>
        <p:spPr>
          <a:xfrm>
            <a:off x="6228184" y="4633927"/>
            <a:ext cx="218889" cy="21888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/>
              <a:t>Markov Random Field</a:t>
            </a:r>
            <a:r>
              <a:rPr lang="ja-JP" altLang="en-US" dirty="0"/>
              <a:t>の構築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8301" y="33861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入力画像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56784" y="339938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スーパーピクセル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656" y="2797444"/>
            <a:ext cx="6403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6"/>
                </a:solidFill>
              </a:rPr>
              <a:t>α-β swap</a:t>
            </a:r>
            <a:r>
              <a:rPr kumimoji="1" lang="ja-JP" altLang="en-US" sz="2800" dirty="0">
                <a:solidFill>
                  <a:schemeClr val="accent6"/>
                </a:solidFill>
              </a:rPr>
              <a:t>を用いたグラフカットによって解く</a:t>
            </a:r>
          </a:p>
        </p:txBody>
      </p:sp>
    </p:spTree>
    <p:extLst>
      <p:ext uri="{BB962C8B-B14F-4D97-AF65-F5344CB8AC3E}">
        <p14:creationId xmlns:p14="http://schemas.microsoft.com/office/powerpoint/2010/main" val="21321776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次元構築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1295"/>
            <a:ext cx="8229600" cy="4525963"/>
          </a:xfrm>
        </p:spPr>
        <p:txBody>
          <a:bodyPr/>
          <a:lstStyle/>
          <a:p>
            <a:r>
              <a:rPr lang="ja-JP" altLang="en-US" dirty="0"/>
              <a:t>入力画像に同様のコーナー＆線分検出</a:t>
            </a:r>
            <a:endParaRPr lang="en-US" altLang="ja-JP" dirty="0"/>
          </a:p>
          <a:p>
            <a:r>
              <a:rPr lang="ja-JP" altLang="en-US" dirty="0"/>
              <a:t>各特徴に形状の確率を与え</a:t>
            </a:r>
            <a:r>
              <a:rPr lang="en-US" altLang="ja-JP" dirty="0"/>
              <a:t>MRF</a:t>
            </a:r>
            <a:r>
              <a:rPr lang="ja-JP" altLang="en-US" dirty="0"/>
              <a:t>構築</a:t>
            </a:r>
            <a:endParaRPr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924944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res\75855eb9949dbc3fb01fbb800e529950\input_radius_16_blur_7_var_5.00e-003_power_5.00e-001_bin_32_maxDiff_4_minDiff_12_blurMaxima_4_radiusMaxima_2_thMaxima_8.00e-004__cor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971600" y="2924944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Research\Data\res\75855eb9949dbc3fb01fbb800e529950\input_radius_16_blur_7_var_5.00e-003_power_5.00e-001_bin_32_maxDiff_4_minDiff_12_blurMaxima_4_radiusMaxima_2_thMaxima_8.00e-004__lin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2720779" y="2924944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 rot="10800000">
            <a:off x="4588708" y="3208126"/>
            <a:ext cx="651731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0" name="右矢印 9"/>
          <p:cNvSpPr/>
          <p:nvPr/>
        </p:nvSpPr>
        <p:spPr>
          <a:xfrm rot="5400000">
            <a:off x="2370838" y="4545659"/>
            <a:ext cx="539537" cy="9979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1" name="角丸四角形 10"/>
          <p:cNvSpPr/>
          <p:nvPr/>
        </p:nvSpPr>
        <p:spPr>
          <a:xfrm>
            <a:off x="1264879" y="5369398"/>
            <a:ext cx="2704684" cy="78207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Markov Random Field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437112"/>
            <a:ext cx="3418186" cy="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Detected Corners and Lines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1453" y="4437112"/>
            <a:ext cx="1669007" cy="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mage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5"/>
          <a:srcRect l="14683" r="18012" b="70871"/>
          <a:stretch/>
        </p:blipFill>
        <p:spPr bwMode="auto">
          <a:xfrm>
            <a:off x="4117872" y="5256405"/>
            <a:ext cx="484661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正方形/長方形 3"/>
          <p:cNvSpPr/>
          <p:nvPr/>
        </p:nvSpPr>
        <p:spPr>
          <a:xfrm>
            <a:off x="971600" y="2924944"/>
            <a:ext cx="1645621" cy="156435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710355" y="2924944"/>
            <a:ext cx="1645621" cy="15643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652119" y="5301208"/>
            <a:ext cx="1080121" cy="9879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246859" y="5301208"/>
            <a:ext cx="1739709" cy="987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3295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次元構築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1295"/>
            <a:ext cx="8229600" cy="4525963"/>
          </a:xfrm>
        </p:spPr>
        <p:txBody>
          <a:bodyPr/>
          <a:lstStyle/>
          <a:p>
            <a:r>
              <a:rPr lang="ja-JP" altLang="en-US" dirty="0"/>
              <a:t>入力画像に同様のコーナー＆線分検出</a:t>
            </a:r>
            <a:endParaRPr lang="en-US" altLang="ja-JP" dirty="0"/>
          </a:p>
          <a:p>
            <a:r>
              <a:rPr lang="ja-JP" altLang="en-US" dirty="0"/>
              <a:t>各特徴に形状の確率を与え</a:t>
            </a:r>
            <a:r>
              <a:rPr lang="en-US" altLang="ja-JP" dirty="0"/>
              <a:t>MRF</a:t>
            </a:r>
            <a:r>
              <a:rPr lang="ja-JP" altLang="en-US" dirty="0"/>
              <a:t>構築</a:t>
            </a:r>
            <a:endParaRPr lang="en-US" altLang="ja-JP" dirty="0"/>
          </a:p>
          <a:p>
            <a:r>
              <a:rPr kumimoji="1" lang="ja-JP" altLang="en-US" dirty="0"/>
              <a:t>全体最適化で法線マップを得る</a:t>
            </a:r>
            <a:endParaRPr kumimoji="1" lang="en-US" altLang="ja-JP" dirty="0"/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5461453" y="2924944"/>
            <a:ext cx="1669007" cy="15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Research\Data\res\75855eb9949dbc3fb01fbb800e529950\input_radius_16_blur_7_var_5.00e-003_power_5.00e-001_bin_32_maxDiff_4_minDiff_12_blurMaxima_4_radiusMaxima_2_thMaxima_8.00e-004__cor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971600" y="2924944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Research\Data\res\75855eb9949dbc3fb01fbb800e529950\input_radius_16_blur_7_var_5.00e-003_power_5.00e-001_bin_32_maxDiff_4_minDiff_12_blurMaxima_4_radiusMaxima_2_thMaxima_8.00e-004__lin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9117" r="12791"/>
          <a:stretch/>
        </p:blipFill>
        <p:spPr bwMode="auto">
          <a:xfrm>
            <a:off x="2720779" y="2924944"/>
            <a:ext cx="1669007" cy="1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 rot="10800000">
            <a:off x="4588708" y="3208126"/>
            <a:ext cx="651731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0" name="右矢印 9"/>
          <p:cNvSpPr/>
          <p:nvPr/>
        </p:nvSpPr>
        <p:spPr>
          <a:xfrm rot="5400000">
            <a:off x="2370838" y="4545659"/>
            <a:ext cx="539537" cy="9979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" name="右矢印 11"/>
          <p:cNvSpPr/>
          <p:nvPr/>
        </p:nvSpPr>
        <p:spPr>
          <a:xfrm>
            <a:off x="4016585" y="5261444"/>
            <a:ext cx="344017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437112"/>
            <a:ext cx="3418186" cy="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Detected Corners and Lines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1453" y="4437112"/>
            <a:ext cx="1669007" cy="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mage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10066" y="6542612"/>
            <a:ext cx="1683546" cy="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Surface Normal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95956" y="6544037"/>
            <a:ext cx="2069584" cy="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Reconstructed </a:t>
            </a:r>
            <a:r>
              <a:rPr kumimoji="1" lang="en-US" altLang="ja-JP" sz="1400" dirty="0">
                <a:latin typeface="Times New Roman" pitchFamily="18" charset="0"/>
                <a:cs typeface="Times New Roman" pitchFamily="18" charset="0"/>
              </a:rPr>
              <a:t>Depth</a:t>
            </a:r>
          </a:p>
        </p:txBody>
      </p:sp>
      <p:sp>
        <p:nvSpPr>
          <p:cNvPr id="19" name="右矢印 18"/>
          <p:cNvSpPr/>
          <p:nvPr/>
        </p:nvSpPr>
        <p:spPr>
          <a:xfrm>
            <a:off x="6120276" y="5261444"/>
            <a:ext cx="344017" cy="9979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20" name="Picture 4" descr="E:\gt01\45d6217d847bb2922712c971d6b2071f\45d6217d847bb2922712c971d6b2071f\resul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t="11284"/>
          <a:stretch/>
        </p:blipFill>
        <p:spPr bwMode="auto">
          <a:xfrm>
            <a:off x="4410067" y="4982074"/>
            <a:ext cx="1665953" cy="15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4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10019"/>
          <a:stretch/>
        </p:blipFill>
        <p:spPr bwMode="auto">
          <a:xfrm>
            <a:off x="6536809" y="4959035"/>
            <a:ext cx="1669007" cy="15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角丸四角形 21"/>
          <p:cNvSpPr/>
          <p:nvPr/>
        </p:nvSpPr>
        <p:spPr>
          <a:xfrm>
            <a:off x="1264879" y="5369398"/>
            <a:ext cx="2704684" cy="78207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Markov Random Field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518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ja-JP" altLang="en-US" dirty="0"/>
              <a:t>結果と考察</a:t>
            </a:r>
            <a:endParaRPr kumimoji="1" lang="ja-JP" altLang="en-US" dirty="0"/>
          </a:p>
        </p:txBody>
      </p:sp>
      <p:pic>
        <p:nvPicPr>
          <p:cNvPr id="5122" name="Picture 2" descr="\\makotoserver101\Data\depthReconstruction\EG5\image001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42" y="4011917"/>
            <a:ext cx="4007481" cy="265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makotoserver101\Data\depthReconstruction\EG4\image005\image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11917"/>
            <a:ext cx="4007481" cy="265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makotoserver101\Data\depthReconstruction\EG\flat01\inp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8" y="1268760"/>
            <a:ext cx="3256641" cy="265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makotoserver101\Data\depthReconstruction\EG\gt01\inpu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93" y="1268760"/>
            <a:ext cx="2594737" cy="265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478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結果と考察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学習データ</a:t>
            </a:r>
            <a:r>
              <a:rPr lang="ja-JP" altLang="en-US" dirty="0"/>
              <a:t>のサイズ</a:t>
            </a:r>
            <a:endParaRPr kumimoji="1" lang="en-US" altLang="ja-JP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2677882" y="2277705"/>
            <a:ext cx="3766326" cy="3599567"/>
            <a:chOff x="2531845" y="2277705"/>
            <a:chExt cx="3766326" cy="359956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619733" y="2881392"/>
              <a:ext cx="1678438" cy="2995880"/>
              <a:chOff x="5076056" y="623496"/>
              <a:chExt cx="1678438" cy="2995880"/>
            </a:xfrm>
          </p:grpSpPr>
          <p:pic>
            <p:nvPicPr>
              <p:cNvPr id="5" name="Picture 23" descr="C:\Research\Data\dds120509\vis_smoothness\0004_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2395240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4" descr="C:\Research\Data\dds120509\vis_smoothness\0000_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62349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5" descr="C:\Research\Data\dds120509\vis_smoothness\0002_E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1507292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623496"/>
                <a:ext cx="814342" cy="812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1196" y="1507292"/>
                <a:ext cx="812254" cy="812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923" y="239524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" name="グループ化 10"/>
              <p:cNvGrpSpPr/>
              <p:nvPr/>
            </p:nvGrpSpPr>
            <p:grpSpPr>
              <a:xfrm>
                <a:off x="5436096" y="3259336"/>
                <a:ext cx="72008" cy="360040"/>
                <a:chOff x="2771800" y="4365104"/>
                <a:chExt cx="72008" cy="360040"/>
              </a:xfrm>
            </p:grpSpPr>
            <p:sp>
              <p:nvSpPr>
                <p:cNvPr id="16" name="円/楕円 15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グループ化 11"/>
              <p:cNvGrpSpPr/>
              <p:nvPr/>
            </p:nvGrpSpPr>
            <p:grpSpPr>
              <a:xfrm>
                <a:off x="6300192" y="3259336"/>
                <a:ext cx="72008" cy="360040"/>
                <a:chOff x="2771800" y="4365104"/>
                <a:chExt cx="72008" cy="360040"/>
              </a:xfrm>
            </p:grpSpPr>
            <p:sp>
              <p:nvSpPr>
                <p:cNvPr id="13" name="円/楕円 12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9" name="グループ化 18"/>
            <p:cNvGrpSpPr/>
            <p:nvPr/>
          </p:nvGrpSpPr>
          <p:grpSpPr>
            <a:xfrm>
              <a:off x="2531845" y="2881392"/>
              <a:ext cx="1674530" cy="2995880"/>
              <a:chOff x="2699792" y="3212976"/>
              <a:chExt cx="1674530" cy="2995880"/>
            </a:xfrm>
          </p:grpSpPr>
          <p:pic>
            <p:nvPicPr>
              <p:cNvPr id="20" name="Picture 37" descr="C:\Research\Data\dds120509\vis_data\0016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4983958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8" descr="C:\Research\Data\dds120509\vis_data\0016_p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9231" y="4983957"/>
                <a:ext cx="813563" cy="813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9" descr="C:\Research\Data\dds120509\vis_data\0000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555" y="409622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0" descr="C:\Research\Data\dds120509\vis_data\0000_p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758" y="409622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1" descr="C:\Research\Data\dds120509\vis_data\0005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1319" y="321297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2" descr="C:\Research\Data\dds120509\vis_data\0005_p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1522" y="321297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グループ化 25"/>
              <p:cNvGrpSpPr/>
              <p:nvPr/>
            </p:nvGrpSpPr>
            <p:grpSpPr>
              <a:xfrm>
                <a:off x="3057466" y="5848816"/>
                <a:ext cx="72008" cy="360040"/>
                <a:chOff x="2771800" y="4365104"/>
                <a:chExt cx="72008" cy="360040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グループ化 26"/>
              <p:cNvGrpSpPr/>
              <p:nvPr/>
            </p:nvGrpSpPr>
            <p:grpSpPr>
              <a:xfrm>
                <a:off x="3921562" y="5848816"/>
                <a:ext cx="72008" cy="360040"/>
                <a:chOff x="2771800" y="4365104"/>
                <a:chExt cx="72008" cy="360040"/>
              </a:xfrm>
            </p:grpSpPr>
            <p:sp>
              <p:nvSpPr>
                <p:cNvPr id="28" name="円/楕円 27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円/楕円 29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4" name="テキスト ボックス 33"/>
            <p:cNvSpPr txBox="1"/>
            <p:nvPr/>
          </p:nvSpPr>
          <p:spPr>
            <a:xfrm>
              <a:off x="2685258" y="2277705"/>
              <a:ext cx="1313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Times New Roman" pitchFamily="18" charset="0"/>
                  <a:cs typeface="Times New Roman" pitchFamily="18" charset="0"/>
                </a:rPr>
                <a:t>コーナー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040879" y="2283044"/>
              <a:ext cx="800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Times New Roman" pitchFamily="18" charset="0"/>
                  <a:cs typeface="Times New Roman" pitchFamily="18" charset="0"/>
                </a:rPr>
                <a:t>線分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89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枚の画像を</a:t>
            </a:r>
            <a:r>
              <a:rPr lang="en-US" altLang="ja-JP" dirty="0"/>
              <a:t>3</a:t>
            </a:r>
            <a:r>
              <a:rPr lang="ja-JP" altLang="en-US" dirty="0"/>
              <a:t>次元化したい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14202"/>
            <a:ext cx="8229600" cy="4525963"/>
          </a:xfrm>
        </p:spPr>
        <p:txBody>
          <a:bodyPr/>
          <a:lstStyle/>
          <a:p>
            <a:r>
              <a:rPr lang="ja-JP" altLang="en-US" dirty="0"/>
              <a:t>シーン理解に</a:t>
            </a:r>
            <a:r>
              <a:rPr lang="en-US" altLang="ja-JP" dirty="0"/>
              <a:t>3</a:t>
            </a:r>
            <a:r>
              <a:rPr lang="ja-JP" altLang="en-US" dirty="0"/>
              <a:t>次元情報は欠かせない</a:t>
            </a:r>
            <a:endParaRPr lang="en-US" altLang="ja-JP" dirty="0"/>
          </a:p>
          <a:p>
            <a:pPr lvl="1"/>
            <a:r>
              <a:rPr kumimoji="1" lang="ja-JP" altLang="en-US" dirty="0"/>
              <a:t>複数カメラによるステレオ</a:t>
            </a:r>
            <a:endParaRPr kumimoji="1" lang="en-US" altLang="ja-JP" dirty="0"/>
          </a:p>
          <a:p>
            <a:pPr lvl="1"/>
            <a:r>
              <a:rPr lang="en-US" altLang="ja-JP" dirty="0"/>
              <a:t>Kinect</a:t>
            </a:r>
            <a:r>
              <a:rPr lang="ja-JP" altLang="en-US" dirty="0"/>
              <a:t>センサ</a:t>
            </a:r>
            <a:endParaRPr lang="en-US" altLang="ja-JP" dirty="0"/>
          </a:p>
          <a:p>
            <a:r>
              <a:rPr lang="en-US" altLang="ja-JP" dirty="0"/>
              <a:t>2</a:t>
            </a:r>
            <a:r>
              <a:rPr lang="ja-JP" altLang="en-US" dirty="0"/>
              <a:t>次元画像の</a:t>
            </a:r>
            <a:r>
              <a:rPr lang="en-US" altLang="ja-JP" dirty="0"/>
              <a:t>3</a:t>
            </a:r>
            <a:r>
              <a:rPr lang="ja-JP" altLang="en-US" dirty="0"/>
              <a:t>次元化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枚の画像が扱いやすい</a:t>
            </a:r>
            <a:endParaRPr lang="en-US" altLang="ja-JP" dirty="0"/>
          </a:p>
          <a:p>
            <a:pPr lvl="1"/>
            <a:r>
              <a:rPr lang="ja-JP" altLang="en-US" dirty="0"/>
              <a:t>映像的にインパクトがある</a:t>
            </a:r>
            <a:endParaRPr lang="en-US" altLang="ja-JP" dirty="0"/>
          </a:p>
        </p:txBody>
      </p:sp>
      <p:pic>
        <p:nvPicPr>
          <p:cNvPr id="4" name="Picture 4" descr="\\makotoserver101\Data\depthReconstruction\EG4\image005\image0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55" y="4792667"/>
            <a:ext cx="3047273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\\makotoserver101\Data\depthReconstruction\EG\gt01\inpu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9"/>
          <a:stretch/>
        </p:blipFill>
        <p:spPr bwMode="auto">
          <a:xfrm>
            <a:off x="4978247" y="4792667"/>
            <a:ext cx="2618089" cy="20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284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結果と考察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学習データのサイズ</a:t>
            </a:r>
            <a:endParaRPr lang="en-US" altLang="ja-JP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2677882" y="2277705"/>
            <a:ext cx="3766326" cy="3599567"/>
            <a:chOff x="2531845" y="2277705"/>
            <a:chExt cx="3766326" cy="359956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619733" y="2881392"/>
              <a:ext cx="1678438" cy="2995880"/>
              <a:chOff x="5076056" y="623496"/>
              <a:chExt cx="1678438" cy="2995880"/>
            </a:xfrm>
          </p:grpSpPr>
          <p:pic>
            <p:nvPicPr>
              <p:cNvPr id="5" name="Picture 23" descr="C:\Research\Data\dds120509\vis_smoothness\0004_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2395240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4" descr="C:\Research\Data\dds120509\vis_smoothness\0000_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62349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5" descr="C:\Research\Data\dds120509\vis_smoothness\0002_E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1507292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623496"/>
                <a:ext cx="814342" cy="812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1196" y="1507292"/>
                <a:ext cx="812254" cy="812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923" y="239524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" name="グループ化 10"/>
              <p:cNvGrpSpPr/>
              <p:nvPr/>
            </p:nvGrpSpPr>
            <p:grpSpPr>
              <a:xfrm>
                <a:off x="5436096" y="3259336"/>
                <a:ext cx="72008" cy="360040"/>
                <a:chOff x="2771800" y="4365104"/>
                <a:chExt cx="72008" cy="360040"/>
              </a:xfrm>
            </p:grpSpPr>
            <p:sp>
              <p:nvSpPr>
                <p:cNvPr id="16" name="円/楕円 15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グループ化 11"/>
              <p:cNvGrpSpPr/>
              <p:nvPr/>
            </p:nvGrpSpPr>
            <p:grpSpPr>
              <a:xfrm>
                <a:off x="6300192" y="3259336"/>
                <a:ext cx="72008" cy="360040"/>
                <a:chOff x="2771800" y="4365104"/>
                <a:chExt cx="72008" cy="360040"/>
              </a:xfrm>
            </p:grpSpPr>
            <p:sp>
              <p:nvSpPr>
                <p:cNvPr id="13" name="円/楕円 12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9" name="グループ化 18"/>
            <p:cNvGrpSpPr/>
            <p:nvPr/>
          </p:nvGrpSpPr>
          <p:grpSpPr>
            <a:xfrm>
              <a:off x="2531845" y="2881392"/>
              <a:ext cx="1674530" cy="2995880"/>
              <a:chOff x="2699792" y="3212976"/>
              <a:chExt cx="1674530" cy="2995880"/>
            </a:xfrm>
          </p:grpSpPr>
          <p:pic>
            <p:nvPicPr>
              <p:cNvPr id="20" name="Picture 37" descr="C:\Research\Data\dds120509\vis_data\0016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4983958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8" descr="C:\Research\Data\dds120509\vis_data\0016_p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9231" y="4983957"/>
                <a:ext cx="813563" cy="813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9" descr="C:\Research\Data\dds120509\vis_data\0000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555" y="409622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0" descr="C:\Research\Data\dds120509\vis_data\0000_p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758" y="409622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1" descr="C:\Research\Data\dds120509\vis_data\0005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1319" y="321297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2" descr="C:\Research\Data\dds120509\vis_data\0005_p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1522" y="321297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グループ化 25"/>
              <p:cNvGrpSpPr/>
              <p:nvPr/>
            </p:nvGrpSpPr>
            <p:grpSpPr>
              <a:xfrm>
                <a:off x="3057466" y="5848816"/>
                <a:ext cx="72008" cy="360040"/>
                <a:chOff x="2771800" y="4365104"/>
                <a:chExt cx="72008" cy="360040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グループ化 26"/>
              <p:cNvGrpSpPr/>
              <p:nvPr/>
            </p:nvGrpSpPr>
            <p:grpSpPr>
              <a:xfrm>
                <a:off x="3921562" y="5848816"/>
                <a:ext cx="72008" cy="360040"/>
                <a:chOff x="2771800" y="4365104"/>
                <a:chExt cx="72008" cy="360040"/>
              </a:xfrm>
            </p:grpSpPr>
            <p:sp>
              <p:nvSpPr>
                <p:cNvPr id="28" name="円/楕円 27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円/楕円 29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4" name="テキスト ボックス 33"/>
            <p:cNvSpPr txBox="1"/>
            <p:nvPr/>
          </p:nvSpPr>
          <p:spPr>
            <a:xfrm>
              <a:off x="2685258" y="2277705"/>
              <a:ext cx="1313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Times New Roman" pitchFamily="18" charset="0"/>
                  <a:cs typeface="Times New Roman" pitchFamily="18" charset="0"/>
                </a:rPr>
                <a:t>コーナー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040879" y="2283044"/>
              <a:ext cx="800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Times New Roman" pitchFamily="18" charset="0"/>
                  <a:cs typeface="Times New Roman" pitchFamily="18" charset="0"/>
                </a:rPr>
                <a:t>線分</a:t>
              </a: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539552" y="2890679"/>
            <a:ext cx="17085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32</a:t>
            </a:r>
            <a:r>
              <a:rPr kumimoji="1" lang="ja-JP" altLang="en-US" sz="3200" dirty="0"/>
              <a:t>方向 </a:t>
            </a:r>
            <a:r>
              <a:rPr kumimoji="1" lang="en-US" altLang="ja-JP" sz="3200" dirty="0"/>
              <a:t>x</a:t>
            </a:r>
            <a:br>
              <a:rPr kumimoji="1" lang="en-US" altLang="ja-JP" sz="3200" dirty="0"/>
            </a:br>
            <a:r>
              <a:rPr kumimoji="1" lang="en-US" altLang="ja-JP" sz="3200" dirty="0"/>
              <a:t>32</a:t>
            </a:r>
            <a:r>
              <a:rPr kumimoji="1" lang="ja-JP" altLang="en-US" sz="3200" dirty="0"/>
              <a:t>方向 </a:t>
            </a:r>
            <a:r>
              <a:rPr kumimoji="1" lang="en-US" altLang="ja-JP" sz="3200" dirty="0"/>
              <a:t>x</a:t>
            </a:r>
          </a:p>
          <a:p>
            <a:r>
              <a:rPr kumimoji="1" lang="en-US" altLang="ja-JP" sz="3200" dirty="0"/>
              <a:t>20</a:t>
            </a:r>
            <a:r>
              <a:rPr kumimoji="1" lang="ja-JP" altLang="en-US" sz="3200" dirty="0"/>
              <a:t>法線</a:t>
            </a:r>
            <a:r>
              <a:rPr lang="en-US" altLang="ja-JP" sz="3200" dirty="0"/>
              <a:t> x</a:t>
            </a:r>
          </a:p>
          <a:p>
            <a:r>
              <a:rPr lang="en-US" altLang="ja-JP" sz="3200" dirty="0"/>
              <a:t>4(float) =</a:t>
            </a:r>
          </a:p>
          <a:p>
            <a:r>
              <a:rPr lang="en-US" altLang="ja-JP" sz="3200" dirty="0"/>
              <a:t>81.92 KB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735739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結果と考察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学習データのサイズ</a:t>
            </a:r>
            <a:endParaRPr lang="en-US" altLang="ja-JP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2677882" y="2277705"/>
            <a:ext cx="3766326" cy="3599567"/>
            <a:chOff x="2531845" y="2277705"/>
            <a:chExt cx="3766326" cy="359956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619733" y="2881392"/>
              <a:ext cx="1678438" cy="2995880"/>
              <a:chOff x="5076056" y="623496"/>
              <a:chExt cx="1678438" cy="2995880"/>
            </a:xfrm>
          </p:grpSpPr>
          <p:pic>
            <p:nvPicPr>
              <p:cNvPr id="5" name="Picture 23" descr="C:\Research\Data\dds120509\vis_smoothness\0004_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2395240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4" descr="C:\Research\Data\dds120509\vis_smoothness\0000_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62349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5" descr="C:\Research\Data\dds120509\vis_smoothness\0002_E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1507292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623496"/>
                <a:ext cx="814342" cy="812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1196" y="1507292"/>
                <a:ext cx="812254" cy="812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923" y="239524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" name="グループ化 10"/>
              <p:cNvGrpSpPr/>
              <p:nvPr/>
            </p:nvGrpSpPr>
            <p:grpSpPr>
              <a:xfrm>
                <a:off x="5436096" y="3259336"/>
                <a:ext cx="72008" cy="360040"/>
                <a:chOff x="2771800" y="4365104"/>
                <a:chExt cx="72008" cy="360040"/>
              </a:xfrm>
            </p:grpSpPr>
            <p:sp>
              <p:nvSpPr>
                <p:cNvPr id="16" name="円/楕円 15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グループ化 11"/>
              <p:cNvGrpSpPr/>
              <p:nvPr/>
            </p:nvGrpSpPr>
            <p:grpSpPr>
              <a:xfrm>
                <a:off x="6300192" y="3259336"/>
                <a:ext cx="72008" cy="360040"/>
                <a:chOff x="2771800" y="4365104"/>
                <a:chExt cx="72008" cy="360040"/>
              </a:xfrm>
            </p:grpSpPr>
            <p:sp>
              <p:nvSpPr>
                <p:cNvPr id="13" name="円/楕円 12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9" name="グループ化 18"/>
            <p:cNvGrpSpPr/>
            <p:nvPr/>
          </p:nvGrpSpPr>
          <p:grpSpPr>
            <a:xfrm>
              <a:off x="2531845" y="2881392"/>
              <a:ext cx="1674530" cy="2995880"/>
              <a:chOff x="2699792" y="3212976"/>
              <a:chExt cx="1674530" cy="2995880"/>
            </a:xfrm>
          </p:grpSpPr>
          <p:pic>
            <p:nvPicPr>
              <p:cNvPr id="20" name="Picture 37" descr="C:\Research\Data\dds120509\vis_data\0016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4983958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8" descr="C:\Research\Data\dds120509\vis_data\0016_p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9231" y="4983957"/>
                <a:ext cx="813563" cy="813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9" descr="C:\Research\Data\dds120509\vis_data\0000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555" y="409622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0" descr="C:\Research\Data\dds120509\vis_data\0000_p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758" y="409622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1" descr="C:\Research\Data\dds120509\vis_data\0005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1319" y="321297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2" descr="C:\Research\Data\dds120509\vis_data\0005_p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1522" y="321297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グループ化 25"/>
              <p:cNvGrpSpPr/>
              <p:nvPr/>
            </p:nvGrpSpPr>
            <p:grpSpPr>
              <a:xfrm>
                <a:off x="3057466" y="5848816"/>
                <a:ext cx="72008" cy="360040"/>
                <a:chOff x="2771800" y="4365104"/>
                <a:chExt cx="72008" cy="360040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グループ化 26"/>
              <p:cNvGrpSpPr/>
              <p:nvPr/>
            </p:nvGrpSpPr>
            <p:grpSpPr>
              <a:xfrm>
                <a:off x="3921562" y="5848816"/>
                <a:ext cx="72008" cy="360040"/>
                <a:chOff x="2771800" y="4365104"/>
                <a:chExt cx="72008" cy="360040"/>
              </a:xfrm>
            </p:grpSpPr>
            <p:sp>
              <p:nvSpPr>
                <p:cNvPr id="28" name="円/楕円 27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円/楕円 29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4" name="テキスト ボックス 33"/>
            <p:cNvSpPr txBox="1"/>
            <p:nvPr/>
          </p:nvSpPr>
          <p:spPr>
            <a:xfrm>
              <a:off x="2685258" y="2277705"/>
              <a:ext cx="1313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Times New Roman" pitchFamily="18" charset="0"/>
                  <a:cs typeface="Times New Roman" pitchFamily="18" charset="0"/>
                </a:rPr>
                <a:t>コーナー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040879" y="2283044"/>
              <a:ext cx="800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Times New Roman" pitchFamily="18" charset="0"/>
                  <a:cs typeface="Times New Roman" pitchFamily="18" charset="0"/>
                </a:rPr>
                <a:t>線分</a:t>
              </a: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539552" y="2890679"/>
            <a:ext cx="17085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32</a:t>
            </a:r>
            <a:r>
              <a:rPr kumimoji="1" lang="ja-JP" altLang="en-US" sz="3200" dirty="0"/>
              <a:t>方向 </a:t>
            </a:r>
            <a:r>
              <a:rPr kumimoji="1" lang="en-US" altLang="ja-JP" sz="3200" dirty="0"/>
              <a:t>x</a:t>
            </a:r>
            <a:br>
              <a:rPr kumimoji="1" lang="en-US" altLang="ja-JP" sz="3200" dirty="0"/>
            </a:br>
            <a:r>
              <a:rPr kumimoji="1" lang="en-US" altLang="ja-JP" sz="3200" dirty="0"/>
              <a:t>32</a:t>
            </a:r>
            <a:r>
              <a:rPr kumimoji="1" lang="ja-JP" altLang="en-US" sz="3200" dirty="0"/>
              <a:t>方向 </a:t>
            </a:r>
            <a:r>
              <a:rPr kumimoji="1" lang="en-US" altLang="ja-JP" sz="3200" dirty="0"/>
              <a:t>x</a:t>
            </a:r>
          </a:p>
          <a:p>
            <a:r>
              <a:rPr kumimoji="1" lang="en-US" altLang="ja-JP" sz="3200" dirty="0"/>
              <a:t>20</a:t>
            </a:r>
            <a:r>
              <a:rPr kumimoji="1" lang="ja-JP" altLang="en-US" sz="3200" dirty="0"/>
              <a:t>法線</a:t>
            </a:r>
            <a:r>
              <a:rPr lang="en-US" altLang="ja-JP" sz="3200" dirty="0"/>
              <a:t> x</a:t>
            </a:r>
          </a:p>
          <a:p>
            <a:r>
              <a:rPr lang="en-US" altLang="ja-JP" sz="3200" dirty="0"/>
              <a:t>4(float) =</a:t>
            </a:r>
          </a:p>
          <a:p>
            <a:r>
              <a:rPr lang="en-US" altLang="ja-JP" sz="3200" dirty="0"/>
              <a:t>81.92 KB</a:t>
            </a:r>
            <a:endParaRPr kumimoji="1" lang="ja-JP" altLang="en-US" sz="32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76256" y="2890679"/>
            <a:ext cx="17085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16</a:t>
            </a:r>
            <a:r>
              <a:rPr kumimoji="1" lang="ja-JP" altLang="en-US" sz="3200" dirty="0"/>
              <a:t>方向 </a:t>
            </a:r>
            <a:r>
              <a:rPr kumimoji="1" lang="en-US" altLang="ja-JP" sz="3200" dirty="0"/>
              <a:t>x</a:t>
            </a:r>
            <a:br>
              <a:rPr kumimoji="1" lang="en-US" altLang="ja-JP" sz="3200" dirty="0"/>
            </a:br>
            <a:r>
              <a:rPr kumimoji="1" lang="en-US" altLang="ja-JP" sz="3200" dirty="0"/>
              <a:t>20</a:t>
            </a:r>
            <a:r>
              <a:rPr kumimoji="1" lang="ja-JP" altLang="en-US" sz="3200" dirty="0"/>
              <a:t>法線 </a:t>
            </a:r>
            <a:r>
              <a:rPr kumimoji="1" lang="en-US" altLang="ja-JP" sz="3200" dirty="0"/>
              <a:t>x</a:t>
            </a:r>
          </a:p>
          <a:p>
            <a:r>
              <a:rPr kumimoji="1" lang="en-US" altLang="ja-JP" sz="3200" dirty="0"/>
              <a:t>20</a:t>
            </a:r>
            <a:r>
              <a:rPr kumimoji="1" lang="ja-JP" altLang="en-US" sz="3200" dirty="0"/>
              <a:t>法線</a:t>
            </a:r>
            <a:r>
              <a:rPr lang="en-US" altLang="ja-JP" sz="3200" dirty="0"/>
              <a:t> x</a:t>
            </a:r>
          </a:p>
          <a:p>
            <a:r>
              <a:rPr lang="en-US" altLang="ja-JP" sz="3200" dirty="0"/>
              <a:t>4(float) =</a:t>
            </a:r>
          </a:p>
          <a:p>
            <a:r>
              <a:rPr lang="en-US" altLang="ja-JP" sz="3200" dirty="0"/>
              <a:t>25.6 KB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995711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結果と考察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学習データのサイズ</a:t>
            </a:r>
            <a:endParaRPr lang="en-US" altLang="ja-JP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2677882" y="2277705"/>
            <a:ext cx="3766326" cy="3599567"/>
            <a:chOff x="2531845" y="2277705"/>
            <a:chExt cx="3766326" cy="359956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619733" y="2881392"/>
              <a:ext cx="1678438" cy="2995880"/>
              <a:chOff x="5076056" y="623496"/>
              <a:chExt cx="1678438" cy="2995880"/>
            </a:xfrm>
          </p:grpSpPr>
          <p:pic>
            <p:nvPicPr>
              <p:cNvPr id="5" name="Picture 23" descr="C:\Research\Data\dds120509\vis_smoothness\0004_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2395240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4" descr="C:\Research\Data\dds120509\vis_smoothness\0000_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62349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5" descr="C:\Research\Data\dds120509\vis_smoothness\0002_E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1507292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623496"/>
                <a:ext cx="814342" cy="812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1196" y="1507292"/>
                <a:ext cx="812254" cy="812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923" y="239524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" name="グループ化 10"/>
              <p:cNvGrpSpPr/>
              <p:nvPr/>
            </p:nvGrpSpPr>
            <p:grpSpPr>
              <a:xfrm>
                <a:off x="5436096" y="3259336"/>
                <a:ext cx="72008" cy="360040"/>
                <a:chOff x="2771800" y="4365104"/>
                <a:chExt cx="72008" cy="360040"/>
              </a:xfrm>
            </p:grpSpPr>
            <p:sp>
              <p:nvSpPr>
                <p:cNvPr id="16" name="円/楕円 15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グループ化 11"/>
              <p:cNvGrpSpPr/>
              <p:nvPr/>
            </p:nvGrpSpPr>
            <p:grpSpPr>
              <a:xfrm>
                <a:off x="6300192" y="3259336"/>
                <a:ext cx="72008" cy="360040"/>
                <a:chOff x="2771800" y="4365104"/>
                <a:chExt cx="72008" cy="360040"/>
              </a:xfrm>
            </p:grpSpPr>
            <p:sp>
              <p:nvSpPr>
                <p:cNvPr id="13" name="円/楕円 12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9" name="グループ化 18"/>
            <p:cNvGrpSpPr/>
            <p:nvPr/>
          </p:nvGrpSpPr>
          <p:grpSpPr>
            <a:xfrm>
              <a:off x="2531845" y="2881392"/>
              <a:ext cx="1674530" cy="2995880"/>
              <a:chOff x="2699792" y="3212976"/>
              <a:chExt cx="1674530" cy="2995880"/>
            </a:xfrm>
          </p:grpSpPr>
          <p:pic>
            <p:nvPicPr>
              <p:cNvPr id="20" name="Picture 37" descr="C:\Research\Data\dds120509\vis_data\0016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4983958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8" descr="C:\Research\Data\dds120509\vis_data\0016_p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9231" y="4983957"/>
                <a:ext cx="813563" cy="813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9" descr="C:\Research\Data\dds120509\vis_data\0000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555" y="409622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0" descr="C:\Research\Data\dds120509\vis_data\0000_p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758" y="409622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1" descr="C:\Research\Data\dds120509\vis_data\0005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1319" y="321297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2" descr="C:\Research\Data\dds120509\vis_data\0005_p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1522" y="3212976"/>
                <a:ext cx="812800" cy="81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グループ化 25"/>
              <p:cNvGrpSpPr/>
              <p:nvPr/>
            </p:nvGrpSpPr>
            <p:grpSpPr>
              <a:xfrm>
                <a:off x="3057466" y="5848816"/>
                <a:ext cx="72008" cy="360040"/>
                <a:chOff x="2771800" y="4365104"/>
                <a:chExt cx="72008" cy="360040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グループ化 26"/>
              <p:cNvGrpSpPr/>
              <p:nvPr/>
            </p:nvGrpSpPr>
            <p:grpSpPr>
              <a:xfrm>
                <a:off x="3921562" y="5848816"/>
                <a:ext cx="72008" cy="360040"/>
                <a:chOff x="2771800" y="4365104"/>
                <a:chExt cx="72008" cy="360040"/>
              </a:xfrm>
            </p:grpSpPr>
            <p:sp>
              <p:nvSpPr>
                <p:cNvPr id="28" name="円/楕円 27"/>
                <p:cNvSpPr/>
                <p:nvPr/>
              </p:nvSpPr>
              <p:spPr>
                <a:xfrm>
                  <a:off x="2771800" y="436510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2771800" y="45091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円/楕円 29"/>
                <p:cNvSpPr/>
                <p:nvPr/>
              </p:nvSpPr>
              <p:spPr>
                <a:xfrm>
                  <a:off x="2771800" y="465313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4" name="テキスト ボックス 33"/>
            <p:cNvSpPr txBox="1"/>
            <p:nvPr/>
          </p:nvSpPr>
          <p:spPr>
            <a:xfrm>
              <a:off x="2685258" y="2277705"/>
              <a:ext cx="1313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Times New Roman" pitchFamily="18" charset="0"/>
                  <a:cs typeface="Times New Roman" pitchFamily="18" charset="0"/>
                </a:rPr>
                <a:t>コーナー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040879" y="2283044"/>
              <a:ext cx="800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Times New Roman" pitchFamily="18" charset="0"/>
                  <a:cs typeface="Times New Roman" pitchFamily="18" charset="0"/>
                </a:rPr>
                <a:t>線分</a:t>
              </a: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539552" y="2890679"/>
            <a:ext cx="17085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32</a:t>
            </a:r>
            <a:r>
              <a:rPr kumimoji="1" lang="ja-JP" altLang="en-US" sz="3200" dirty="0"/>
              <a:t>方向 </a:t>
            </a:r>
            <a:r>
              <a:rPr kumimoji="1" lang="en-US" altLang="ja-JP" sz="3200" dirty="0"/>
              <a:t>x</a:t>
            </a:r>
            <a:br>
              <a:rPr kumimoji="1" lang="en-US" altLang="ja-JP" sz="3200" dirty="0"/>
            </a:br>
            <a:r>
              <a:rPr kumimoji="1" lang="en-US" altLang="ja-JP" sz="3200" dirty="0"/>
              <a:t>32</a:t>
            </a:r>
            <a:r>
              <a:rPr kumimoji="1" lang="ja-JP" altLang="en-US" sz="3200" dirty="0"/>
              <a:t>方向 </a:t>
            </a:r>
            <a:r>
              <a:rPr kumimoji="1" lang="en-US" altLang="ja-JP" sz="3200" dirty="0"/>
              <a:t>x</a:t>
            </a:r>
          </a:p>
          <a:p>
            <a:r>
              <a:rPr kumimoji="1" lang="en-US" altLang="ja-JP" sz="3200" dirty="0"/>
              <a:t>20</a:t>
            </a:r>
            <a:r>
              <a:rPr kumimoji="1" lang="ja-JP" altLang="en-US" sz="3200" dirty="0"/>
              <a:t>法線</a:t>
            </a:r>
            <a:r>
              <a:rPr lang="en-US" altLang="ja-JP" sz="3200" dirty="0"/>
              <a:t> x</a:t>
            </a:r>
          </a:p>
          <a:p>
            <a:r>
              <a:rPr lang="en-US" altLang="ja-JP" sz="3200" dirty="0"/>
              <a:t>4(float) =</a:t>
            </a:r>
          </a:p>
          <a:p>
            <a:r>
              <a:rPr lang="en-US" altLang="ja-JP" sz="3200" dirty="0"/>
              <a:t>81.92 KB</a:t>
            </a:r>
            <a:endParaRPr kumimoji="1" lang="ja-JP" altLang="en-US" sz="32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76256" y="2890679"/>
            <a:ext cx="17085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16</a:t>
            </a:r>
            <a:r>
              <a:rPr kumimoji="1" lang="ja-JP" altLang="en-US" sz="3200" dirty="0"/>
              <a:t>方向 </a:t>
            </a:r>
            <a:r>
              <a:rPr kumimoji="1" lang="en-US" altLang="ja-JP" sz="3200" dirty="0"/>
              <a:t>x</a:t>
            </a:r>
            <a:br>
              <a:rPr kumimoji="1" lang="en-US" altLang="ja-JP" sz="3200" dirty="0"/>
            </a:br>
            <a:r>
              <a:rPr kumimoji="1" lang="en-US" altLang="ja-JP" sz="3200" dirty="0"/>
              <a:t>20</a:t>
            </a:r>
            <a:r>
              <a:rPr kumimoji="1" lang="ja-JP" altLang="en-US" sz="3200" dirty="0"/>
              <a:t>法線 </a:t>
            </a:r>
            <a:r>
              <a:rPr kumimoji="1" lang="en-US" altLang="ja-JP" sz="3200" dirty="0"/>
              <a:t>x</a:t>
            </a:r>
          </a:p>
          <a:p>
            <a:r>
              <a:rPr kumimoji="1" lang="en-US" altLang="ja-JP" sz="3200" dirty="0"/>
              <a:t>20</a:t>
            </a:r>
            <a:r>
              <a:rPr kumimoji="1" lang="ja-JP" altLang="en-US" sz="3200" dirty="0"/>
              <a:t>法線</a:t>
            </a:r>
            <a:r>
              <a:rPr lang="en-US" altLang="ja-JP" sz="3200" dirty="0"/>
              <a:t> x</a:t>
            </a:r>
          </a:p>
          <a:p>
            <a:r>
              <a:rPr lang="en-US" altLang="ja-JP" sz="3200" dirty="0"/>
              <a:t>4(float) =</a:t>
            </a:r>
          </a:p>
          <a:p>
            <a:r>
              <a:rPr lang="en-US" altLang="ja-JP" sz="3200" dirty="0"/>
              <a:t>25.6 KB</a:t>
            </a:r>
            <a:endParaRPr kumimoji="1" lang="ja-JP" altLang="en-US" sz="32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37312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511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パラメータ</a:t>
            </a:r>
          </a:p>
        </p:txBody>
      </p:sp>
      <p:pic>
        <p:nvPicPr>
          <p:cNvPr id="6" name="Picture 2" descr="C:\Research\Data\res\75855eb9949dbc3fb01fbb800e529950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28608" r="12792"/>
          <a:stretch/>
        </p:blipFill>
        <p:spPr bwMode="auto">
          <a:xfrm>
            <a:off x="3632981" y="1968199"/>
            <a:ext cx="2028334" cy="191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Research\Data\res\75855eb9949dbc3fb01fbb800e529950\resul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29117" r="12617"/>
          <a:stretch/>
        </p:blipFill>
        <p:spPr bwMode="auto">
          <a:xfrm>
            <a:off x="4604342" y="4482076"/>
            <a:ext cx="2227626" cy="20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/>
          <a:srcRect l="14683" r="18012" b="70871"/>
          <a:stretch/>
        </p:blipFill>
        <p:spPr bwMode="auto">
          <a:xfrm>
            <a:off x="2172586" y="960136"/>
            <a:ext cx="484661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5004048" y="1165384"/>
            <a:ext cx="28803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4" descr="E:\gt01\45d6217d847bb2922712c971d6b2071f\45d6217d847bb2922712c971d6b2071f\resul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t="11284"/>
          <a:stretch/>
        </p:blipFill>
        <p:spPr bwMode="auto">
          <a:xfrm>
            <a:off x="2267744" y="4482074"/>
            <a:ext cx="2256789" cy="20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79512" y="3938666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大きい</a:t>
            </a:r>
            <a:r>
              <a:rPr lang="en-US" altLang="ja-JP" sz="2400" dirty="0"/>
              <a:t>λ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01990" y="393866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小さい</a:t>
            </a:r>
            <a:r>
              <a:rPr lang="en-US" altLang="ja-JP" sz="2400" dirty="0"/>
              <a:t>λ</a:t>
            </a:r>
            <a:endParaRPr kumimoji="1" lang="ja-JP" altLang="en-US" sz="2400" dirty="0"/>
          </a:p>
        </p:txBody>
      </p:sp>
      <p:pic>
        <p:nvPicPr>
          <p:cNvPr id="1026" name="Picture 2" descr="\\makotoserver101\Data\depthReconstruction\EG\gt01\43df1002e9435975a47df726583de4b9\43df1002e9435975a47df726583de4b9\resul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9" y="4482075"/>
            <a:ext cx="2065687" cy="211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makotoserver101\Data\depthReconstruction\EG\gt01\29004f9ac1e4346b76fb9ada48b20255\29004f9ac1e4346b76fb9ada48b20255\resul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83758"/>
            <a:ext cx="2037631" cy="20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712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結果と考察</a:t>
            </a: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ja-JP" altLang="en-US" dirty="0"/>
              <a:t>学習データが斜め上か真横から見た画像</a:t>
            </a:r>
            <a:endParaRPr lang="en-US" altLang="ja-JP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79512" y="3356992"/>
            <a:ext cx="8796670" cy="2681426"/>
            <a:chOff x="179128" y="3843918"/>
            <a:chExt cx="8796670" cy="2681426"/>
          </a:xfrm>
        </p:grpSpPr>
        <p:pic>
          <p:nvPicPr>
            <p:cNvPr id="36" name="Picture 2" descr="C:\Users\makoto\Desktop\新しいフォルダー\data\aam2_normal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7" r="28195"/>
            <a:stretch/>
          </p:blipFill>
          <p:spPr bwMode="auto">
            <a:xfrm>
              <a:off x="3131840" y="3843918"/>
              <a:ext cx="2892013" cy="26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C:\Research\Data\dds120509\ccm21_normal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2" t="9434" r="41995" b="28123"/>
            <a:stretch/>
          </p:blipFill>
          <p:spPr bwMode="auto">
            <a:xfrm>
              <a:off x="179128" y="3843919"/>
              <a:ext cx="2892014" cy="26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Research\projects\DepthEditing\Figures\db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5" b="14588"/>
            <a:stretch/>
          </p:blipFill>
          <p:spPr bwMode="auto">
            <a:xfrm>
              <a:off x="6083785" y="3843919"/>
              <a:ext cx="2892013" cy="26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61910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結果と考察</a:t>
            </a: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ja-JP" altLang="en-US" dirty="0"/>
              <a:t>学習データが斜め上か真横から見た画像</a:t>
            </a:r>
            <a:endParaRPr lang="en-US" altLang="ja-JP" dirty="0"/>
          </a:p>
          <a:p>
            <a:pPr lvl="1"/>
            <a:r>
              <a:rPr lang="ja-JP" altLang="en-US" dirty="0"/>
              <a:t>建物を見上げたようなデータが無い</a:t>
            </a:r>
            <a:endParaRPr lang="en-US" altLang="ja-JP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79512" y="3356992"/>
            <a:ext cx="8796670" cy="2681426"/>
            <a:chOff x="179128" y="3843918"/>
            <a:chExt cx="8796670" cy="2681426"/>
          </a:xfrm>
        </p:grpSpPr>
        <p:pic>
          <p:nvPicPr>
            <p:cNvPr id="36" name="Picture 2" descr="C:\Users\makoto\Desktop\新しいフォルダー\data\aam2_normal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7" r="28195"/>
            <a:stretch/>
          </p:blipFill>
          <p:spPr bwMode="auto">
            <a:xfrm>
              <a:off x="3131840" y="3843918"/>
              <a:ext cx="2892013" cy="26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C:\Research\Data\dds120509\ccm21_normal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2" t="9434" r="41995" b="28123"/>
            <a:stretch/>
          </p:blipFill>
          <p:spPr bwMode="auto">
            <a:xfrm>
              <a:off x="179128" y="3843919"/>
              <a:ext cx="2892014" cy="26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Research\projects\DepthEditing\Figures\db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5" b="14588"/>
            <a:stretch/>
          </p:blipFill>
          <p:spPr bwMode="auto">
            <a:xfrm>
              <a:off x="6083785" y="3843919"/>
              <a:ext cx="2892013" cy="26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76170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結果と考察</a:t>
            </a: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ja-JP" altLang="en-US" dirty="0"/>
              <a:t>学習データが斜め上か真横から見た画像</a:t>
            </a:r>
            <a:endParaRPr lang="en-US" altLang="ja-JP" dirty="0"/>
          </a:p>
          <a:p>
            <a:pPr lvl="1"/>
            <a:r>
              <a:rPr lang="ja-JP" altLang="en-US" dirty="0"/>
              <a:t>建物を見上げたようなデータが無い</a:t>
            </a:r>
            <a:endParaRPr lang="en-US" altLang="ja-JP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79512" y="3356992"/>
            <a:ext cx="8796670" cy="2681426"/>
            <a:chOff x="179128" y="3843918"/>
            <a:chExt cx="8796670" cy="2681426"/>
          </a:xfrm>
        </p:grpSpPr>
        <p:pic>
          <p:nvPicPr>
            <p:cNvPr id="36" name="Picture 2" descr="C:\Users\makoto\Desktop\新しいフォルダー\data\aam2_normal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7" r="28195"/>
            <a:stretch/>
          </p:blipFill>
          <p:spPr bwMode="auto">
            <a:xfrm>
              <a:off x="3131840" y="3843918"/>
              <a:ext cx="2892013" cy="26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C:\Research\Data\dds120509\ccm21_normal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2" t="9434" r="41995" b="28123"/>
            <a:stretch/>
          </p:blipFill>
          <p:spPr bwMode="auto">
            <a:xfrm>
              <a:off x="179128" y="3843919"/>
              <a:ext cx="2892014" cy="26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Research\projects\DepthEditing\Figures\db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5" b="14588"/>
            <a:stretch/>
          </p:blipFill>
          <p:spPr bwMode="auto">
            <a:xfrm>
              <a:off x="6083785" y="3843919"/>
              <a:ext cx="2892013" cy="26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34" y="2398756"/>
            <a:ext cx="3388592" cy="445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943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結果と考察</a:t>
            </a: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/>
              <a:t>オクルージョンを扱っていない </a:t>
            </a:r>
            <a:r>
              <a:rPr lang="en-US" altLang="ja-JP" dirty="0">
                <a:sym typeface="Wingdings" pitchFamily="2" charset="2"/>
              </a:rPr>
              <a:t> T junction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486465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結果と考察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84164" y="4873377"/>
            <a:ext cx="4839470" cy="1939999"/>
            <a:chOff x="-540568" y="3573016"/>
            <a:chExt cx="6014352" cy="2410974"/>
          </a:xfrm>
        </p:grpSpPr>
        <p:pic>
          <p:nvPicPr>
            <p:cNvPr id="10" name="Picture 5" descr="\\makotoserver101\Data\depthReconstruction\EG\flat01\inpu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3573016"/>
              <a:ext cx="2954598" cy="241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makoto\Desktop\新しいフォルダー\flat01\42538c5cae67d70bfe2e7f674ba74a65\resul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79" y="3573016"/>
              <a:ext cx="2953705" cy="241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/>
              <a:t>オクルージョンを扱っていない </a:t>
            </a:r>
            <a:r>
              <a:rPr lang="en-US" altLang="ja-JP" dirty="0">
                <a:sym typeface="Wingdings" pitchFamily="2" charset="2"/>
              </a:rPr>
              <a:t> T junction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54621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結果と考察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84164" y="4873377"/>
            <a:ext cx="4839470" cy="1939999"/>
            <a:chOff x="-540568" y="3573016"/>
            <a:chExt cx="6014352" cy="2410974"/>
          </a:xfrm>
        </p:grpSpPr>
        <p:pic>
          <p:nvPicPr>
            <p:cNvPr id="10" name="Picture 5" descr="\\makotoserver101\Data\depthReconstruction\EG\flat01\inpu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3573016"/>
              <a:ext cx="2954598" cy="241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makoto\Desktop\新しいフォルダー\flat01\42538c5cae67d70bfe2e7f674ba74a65\resul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79" y="3573016"/>
              <a:ext cx="2953705" cy="241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/>
              <a:t>オクルージョンを扱っていない </a:t>
            </a:r>
            <a:r>
              <a:rPr lang="en-US" altLang="ja-JP" dirty="0">
                <a:sym typeface="Wingdings" pitchFamily="2" charset="2"/>
              </a:rPr>
              <a:t> T junction</a:t>
            </a:r>
            <a:endParaRPr lang="en-US" altLang="ja-JP" dirty="0"/>
          </a:p>
        </p:txBody>
      </p:sp>
      <p:pic>
        <p:nvPicPr>
          <p:cNvPr id="18" name="Picture 5" descr="\\makotoserver101\Data\depthReconstruction\EG\flat01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362" r="28990" b="37095"/>
          <a:stretch/>
        </p:blipFill>
        <p:spPr bwMode="auto">
          <a:xfrm>
            <a:off x="1691680" y="2748189"/>
            <a:ext cx="1561682" cy="19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正方形/長方形 27"/>
          <p:cNvSpPr/>
          <p:nvPr/>
        </p:nvSpPr>
        <p:spPr>
          <a:xfrm>
            <a:off x="1403648" y="5589240"/>
            <a:ext cx="21602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0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既存研究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430187" y="1388725"/>
            <a:ext cx="3629025" cy="2379107"/>
            <a:chOff x="430188" y="1316077"/>
            <a:chExt cx="3629025" cy="23791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45837" y="3325852"/>
              <a:ext cx="171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2D Line Drawing</a:t>
              </a:r>
              <a:endParaRPr kumimoji="1" lang="ja-JP" altLang="en-US" dirty="0"/>
            </a:p>
          </p:txBody>
        </p:sp>
        <p:pic>
          <p:nvPicPr>
            <p:cNvPr id="6150" name="Picture 6" descr="http://ars.els-cdn.com/content/image/1-s2.0-S0010448509000396-gr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88" y="1316077"/>
              <a:ext cx="362902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8009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結果と考察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84164" y="4873377"/>
            <a:ext cx="4839470" cy="1939999"/>
            <a:chOff x="-540568" y="3573016"/>
            <a:chExt cx="6014352" cy="2410974"/>
          </a:xfrm>
        </p:grpSpPr>
        <p:pic>
          <p:nvPicPr>
            <p:cNvPr id="10" name="Picture 5" descr="\\makotoserver101\Data\depthReconstruction\EG\flat01\inpu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3573016"/>
              <a:ext cx="2954598" cy="241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makoto\Desktop\新しいフォルダー\flat01\42538c5cae67d70bfe2e7f674ba74a65\resul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79" y="3573016"/>
              <a:ext cx="2953705" cy="241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/>
              <a:t>オクルージョンを扱っていない </a:t>
            </a:r>
            <a:r>
              <a:rPr lang="en-US" altLang="ja-JP" dirty="0">
                <a:sym typeface="Wingdings" pitchFamily="2" charset="2"/>
              </a:rPr>
              <a:t> T junction</a:t>
            </a:r>
            <a:endParaRPr lang="en-US" altLang="ja-JP" dirty="0"/>
          </a:p>
        </p:txBody>
      </p:sp>
      <p:pic>
        <p:nvPicPr>
          <p:cNvPr id="18" name="Picture 5" descr="\\makotoserver101\Data\depthReconstruction\EG\flat01\in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362" r="28990" b="37095"/>
          <a:stretch/>
        </p:blipFill>
        <p:spPr bwMode="auto">
          <a:xfrm>
            <a:off x="1691680" y="2748189"/>
            <a:ext cx="1561682" cy="19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コネクタ 18"/>
          <p:cNvCxnSpPr/>
          <p:nvPr/>
        </p:nvCxnSpPr>
        <p:spPr>
          <a:xfrm flipH="1">
            <a:off x="2338596" y="3307080"/>
            <a:ext cx="121920" cy="96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407176" y="3688080"/>
            <a:ext cx="723900" cy="1752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1403648" y="5589240"/>
            <a:ext cx="21602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4568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結果と考察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84164" y="4873377"/>
            <a:ext cx="8895340" cy="1939999"/>
            <a:chOff x="-540568" y="3573016"/>
            <a:chExt cx="11054868" cy="241097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724127" y="3573016"/>
              <a:ext cx="4790173" cy="2410974"/>
              <a:chOff x="5473784" y="4149080"/>
              <a:chExt cx="4461128" cy="2245360"/>
            </a:xfrm>
          </p:grpSpPr>
          <p:pic>
            <p:nvPicPr>
              <p:cNvPr id="8" name="Picture 2" descr="\\makotoserver101\Data\depthReconstruction\EG5\image001\image00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4000" contrast="6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95" t="9989" r="21643" b="5518"/>
              <a:stretch/>
            </p:blipFill>
            <p:spPr bwMode="auto">
              <a:xfrm>
                <a:off x="5473784" y="4149080"/>
                <a:ext cx="2194560" cy="2245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" name="Picture 5" descr="C:\Users\makoto\Desktop\新しいフォルダー\1f41d7b159d41b6c9eca2372a3b4ec5f\result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94" t="9379" r="22294" b="5123"/>
              <a:stretch/>
            </p:blipFill>
            <p:spPr bwMode="auto">
              <a:xfrm>
                <a:off x="7740352" y="4149080"/>
                <a:ext cx="2194560" cy="2245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グループ化 2"/>
            <p:cNvGrpSpPr/>
            <p:nvPr/>
          </p:nvGrpSpPr>
          <p:grpSpPr>
            <a:xfrm>
              <a:off x="-540568" y="3573016"/>
              <a:ext cx="6014352" cy="2410974"/>
              <a:chOff x="-540568" y="3573016"/>
              <a:chExt cx="6014352" cy="2410974"/>
            </a:xfrm>
          </p:grpSpPr>
          <p:pic>
            <p:nvPicPr>
              <p:cNvPr id="10" name="Picture 5" descr="\\makotoserver101\Data\depthReconstruction\EG\flat01\input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0568" y="3573016"/>
                <a:ext cx="2954598" cy="2410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C:\Users\makoto\Desktop\新しいフォルダー\flat01\42538c5cae67d70bfe2e7f674ba74a65\result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79" y="3573016"/>
                <a:ext cx="2953705" cy="2410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/>
              <a:t>オクルージョンを扱っていない </a:t>
            </a:r>
            <a:r>
              <a:rPr lang="en-US" altLang="ja-JP" dirty="0">
                <a:sym typeface="Wingdings" pitchFamily="2" charset="2"/>
              </a:rPr>
              <a:t> T junction</a:t>
            </a:r>
            <a:endParaRPr lang="en-US" altLang="ja-JP" dirty="0"/>
          </a:p>
        </p:txBody>
      </p:sp>
      <p:pic>
        <p:nvPicPr>
          <p:cNvPr id="13" name="Picture 2" descr="\\makotoserver101\Data\depthReconstruction\EG5\image001\image0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66" t="9989" r="34077" b="64111"/>
          <a:stretch/>
        </p:blipFill>
        <p:spPr bwMode="auto">
          <a:xfrm>
            <a:off x="3851920" y="2748189"/>
            <a:ext cx="2265015" cy="19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コネクタ 6"/>
          <p:cNvCxnSpPr/>
          <p:nvPr/>
        </p:nvCxnSpPr>
        <p:spPr>
          <a:xfrm>
            <a:off x="4604767" y="3717921"/>
            <a:ext cx="936104" cy="575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5151495" y="3393569"/>
            <a:ext cx="0" cy="6485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\\makotoserver101\Data\depthReconstruction\EG\flat01\inpu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362" r="28990" b="37095"/>
          <a:stretch/>
        </p:blipFill>
        <p:spPr bwMode="auto">
          <a:xfrm>
            <a:off x="1691680" y="2748189"/>
            <a:ext cx="1561682" cy="19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コネクタ 18"/>
          <p:cNvCxnSpPr/>
          <p:nvPr/>
        </p:nvCxnSpPr>
        <p:spPr>
          <a:xfrm flipH="1">
            <a:off x="2338596" y="3307080"/>
            <a:ext cx="121920" cy="96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407176" y="3688080"/>
            <a:ext cx="723900" cy="1752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\\makotoserver101\Data\depthReconstruction\EG5\image001\image0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80" t="39398" r="46777" b="42902"/>
          <a:stretch/>
        </p:blipFill>
        <p:spPr bwMode="auto">
          <a:xfrm>
            <a:off x="6804248" y="2748189"/>
            <a:ext cx="1527328" cy="19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線コネクタ 25"/>
          <p:cNvCxnSpPr/>
          <p:nvPr/>
        </p:nvCxnSpPr>
        <p:spPr>
          <a:xfrm flipV="1">
            <a:off x="7351135" y="3551049"/>
            <a:ext cx="0" cy="6485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 flipV="1">
            <a:off x="7042757" y="3337561"/>
            <a:ext cx="653443" cy="4673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1403648" y="5589240"/>
            <a:ext cx="21602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821536" y="5553680"/>
            <a:ext cx="28803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5996032" y="4961488"/>
            <a:ext cx="493896" cy="4735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0849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結果と考察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70276" y="2924944"/>
            <a:ext cx="8622204" cy="3456384"/>
            <a:chOff x="-540568" y="3573016"/>
            <a:chExt cx="6014352" cy="2410974"/>
          </a:xfrm>
        </p:grpSpPr>
        <p:pic>
          <p:nvPicPr>
            <p:cNvPr id="10" name="Picture 5" descr="\\makotoserver101\Data\depthReconstruction\EG\flat01\inpu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3573016"/>
              <a:ext cx="2954598" cy="241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makoto\Desktop\新しいフォルダー\flat01\42538c5cae67d70bfe2e7f674ba74a65\resul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79" y="3573016"/>
              <a:ext cx="2953705" cy="241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/>
              <a:t>法線を量子化（</a:t>
            </a:r>
            <a:r>
              <a:rPr lang="en-US" altLang="ja-JP" dirty="0"/>
              <a:t>20</a:t>
            </a:r>
            <a:r>
              <a:rPr lang="ja-JP" altLang="en-US" dirty="0"/>
              <a:t>個）したための不正確さ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335517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0784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コーナー＆線分検出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64x64</a:t>
            </a:r>
            <a:r>
              <a:rPr kumimoji="1" lang="ja-JP" altLang="en-US" dirty="0"/>
              <a:t>の窓を</a:t>
            </a:r>
            <a:r>
              <a:rPr lang="ja-JP" altLang="en-US" dirty="0"/>
              <a:t>当てる</a:t>
            </a:r>
            <a:endParaRPr kumimoji="1" lang="en-US" altLang="ja-JP" dirty="0"/>
          </a:p>
          <a:p>
            <a:r>
              <a:rPr lang="ja-JP" altLang="en-US" dirty="0"/>
              <a:t>中心から</a:t>
            </a:r>
            <a:r>
              <a:rPr lang="en-US" altLang="ja-JP" dirty="0"/>
              <a:t>32</a:t>
            </a:r>
            <a:r>
              <a:rPr lang="ja-JP" altLang="en-US" dirty="0"/>
              <a:t>方向に向け画像勾配を積算</a:t>
            </a:r>
            <a:endParaRPr lang="en-US" altLang="ja-JP" dirty="0"/>
          </a:p>
          <a:p>
            <a:r>
              <a:rPr kumimoji="1" lang="ja-JP" altLang="en-US" dirty="0"/>
              <a:t>閾値以上の値が返れば線分有りと判断</a:t>
            </a:r>
            <a:endParaRPr kumimoji="1" lang="en-US" altLang="ja-JP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46" y="3501008"/>
            <a:ext cx="730305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8617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F21F4-6E46-46F3-BC8F-ACED8AAE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A2F082-35EE-449E-B889-7CC3D5B04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0729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結果と考察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法線を積分して形状を出してみる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-96580" y="2420888"/>
            <a:ext cx="4150634" cy="1812381"/>
            <a:chOff x="-96580" y="4499599"/>
            <a:chExt cx="4452556" cy="1944216"/>
          </a:xfrm>
        </p:grpSpPr>
        <p:cxnSp>
          <p:nvCxnSpPr>
            <p:cNvPr id="4" name="直線矢印コネクタ 3"/>
            <p:cNvCxnSpPr/>
            <p:nvPr/>
          </p:nvCxnSpPr>
          <p:spPr>
            <a:xfrm flipV="1">
              <a:off x="364466" y="4499599"/>
              <a:ext cx="0" cy="187220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/>
            <p:cNvCxnSpPr/>
            <p:nvPr/>
          </p:nvCxnSpPr>
          <p:spPr>
            <a:xfrm>
              <a:off x="95807" y="6083775"/>
              <a:ext cx="4260169" cy="113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42"/>
            <p:cNvSpPr txBox="1">
              <a:spLocks noChangeArrowheads="1"/>
            </p:cNvSpPr>
            <p:nvPr/>
          </p:nvSpPr>
          <p:spPr bwMode="auto">
            <a:xfrm>
              <a:off x="-96580" y="4809568"/>
              <a:ext cx="26439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値</a:t>
              </a:r>
            </a:p>
          </p:txBody>
        </p:sp>
        <p:sp>
          <p:nvSpPr>
            <p:cNvPr id="7" name="テキスト ボックス 43"/>
            <p:cNvSpPr txBox="1">
              <a:spLocks noChangeArrowheads="1"/>
            </p:cNvSpPr>
            <p:nvPr/>
          </p:nvSpPr>
          <p:spPr bwMode="auto">
            <a:xfrm>
              <a:off x="3624199" y="6113727"/>
              <a:ext cx="42985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位置</a:t>
              </a: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395536" y="5114411"/>
              <a:ext cx="3835546" cy="843754"/>
            </a:xfrm>
            <a:custGeom>
              <a:avLst/>
              <a:gdLst>
                <a:gd name="connsiteX0" fmla="*/ 0 w 3826042"/>
                <a:gd name="connsiteY0" fmla="*/ 753350 h 993981"/>
                <a:gd name="connsiteX1" fmla="*/ 320842 w 3826042"/>
                <a:gd name="connsiteY1" fmla="*/ 681160 h 993981"/>
                <a:gd name="connsiteX2" fmla="*/ 529390 w 3826042"/>
                <a:gd name="connsiteY2" fmla="*/ 576886 h 993981"/>
                <a:gd name="connsiteX3" fmla="*/ 609600 w 3826042"/>
                <a:gd name="connsiteY3" fmla="*/ 223960 h 993981"/>
                <a:gd name="connsiteX4" fmla="*/ 986590 w 3826042"/>
                <a:gd name="connsiteY4" fmla="*/ 71560 h 993981"/>
                <a:gd name="connsiteX5" fmla="*/ 1371600 w 3826042"/>
                <a:gd name="connsiteY5" fmla="*/ 31455 h 993981"/>
                <a:gd name="connsiteX6" fmla="*/ 1724526 w 3826042"/>
                <a:gd name="connsiteY6" fmla="*/ 15413 h 993981"/>
                <a:gd name="connsiteX7" fmla="*/ 1868905 w 3826042"/>
                <a:gd name="connsiteY7" fmla="*/ 264065 h 993981"/>
                <a:gd name="connsiteX8" fmla="*/ 1989221 w 3826042"/>
                <a:gd name="connsiteY8" fmla="*/ 79581 h 993981"/>
                <a:gd name="connsiteX9" fmla="*/ 2454442 w 3826042"/>
                <a:gd name="connsiteY9" fmla="*/ 288129 h 993981"/>
                <a:gd name="connsiteX10" fmla="*/ 2775284 w 3826042"/>
                <a:gd name="connsiteY10" fmla="*/ 336255 h 993981"/>
                <a:gd name="connsiteX11" fmla="*/ 2887579 w 3826042"/>
                <a:gd name="connsiteY11" fmla="*/ 793455 h 993981"/>
                <a:gd name="connsiteX12" fmla="*/ 3112169 w 3826042"/>
                <a:gd name="connsiteY12" fmla="*/ 897729 h 993981"/>
                <a:gd name="connsiteX13" fmla="*/ 3521242 w 3826042"/>
                <a:gd name="connsiteY13" fmla="*/ 889707 h 993981"/>
                <a:gd name="connsiteX14" fmla="*/ 3826042 w 3826042"/>
                <a:gd name="connsiteY14" fmla="*/ 993981 h 9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6042" h="993981">
                  <a:moveTo>
                    <a:pt x="0" y="753350"/>
                  </a:moveTo>
                  <a:cubicBezTo>
                    <a:pt x="116305" y="731960"/>
                    <a:pt x="232610" y="710571"/>
                    <a:pt x="320842" y="681160"/>
                  </a:cubicBezTo>
                  <a:cubicBezTo>
                    <a:pt x="409074" y="651749"/>
                    <a:pt x="481264" y="653086"/>
                    <a:pt x="529390" y="576886"/>
                  </a:cubicBezTo>
                  <a:cubicBezTo>
                    <a:pt x="577516" y="500686"/>
                    <a:pt x="533400" y="308181"/>
                    <a:pt x="609600" y="223960"/>
                  </a:cubicBezTo>
                  <a:cubicBezTo>
                    <a:pt x="685800" y="139739"/>
                    <a:pt x="859590" y="103644"/>
                    <a:pt x="986590" y="71560"/>
                  </a:cubicBezTo>
                  <a:cubicBezTo>
                    <a:pt x="1113590" y="39476"/>
                    <a:pt x="1248611" y="40813"/>
                    <a:pt x="1371600" y="31455"/>
                  </a:cubicBezTo>
                  <a:cubicBezTo>
                    <a:pt x="1494589" y="22097"/>
                    <a:pt x="1641642" y="-23355"/>
                    <a:pt x="1724526" y="15413"/>
                  </a:cubicBezTo>
                  <a:cubicBezTo>
                    <a:pt x="1807410" y="54181"/>
                    <a:pt x="1824789" y="253370"/>
                    <a:pt x="1868905" y="264065"/>
                  </a:cubicBezTo>
                  <a:cubicBezTo>
                    <a:pt x="1913021" y="274760"/>
                    <a:pt x="1891632" y="75570"/>
                    <a:pt x="1989221" y="79581"/>
                  </a:cubicBezTo>
                  <a:cubicBezTo>
                    <a:pt x="2086810" y="83592"/>
                    <a:pt x="2323432" y="245350"/>
                    <a:pt x="2454442" y="288129"/>
                  </a:cubicBezTo>
                  <a:cubicBezTo>
                    <a:pt x="2585452" y="330908"/>
                    <a:pt x="2703095" y="252034"/>
                    <a:pt x="2775284" y="336255"/>
                  </a:cubicBezTo>
                  <a:cubicBezTo>
                    <a:pt x="2847473" y="420476"/>
                    <a:pt x="2831431" y="699876"/>
                    <a:pt x="2887579" y="793455"/>
                  </a:cubicBezTo>
                  <a:cubicBezTo>
                    <a:pt x="2943727" y="887034"/>
                    <a:pt x="3006559" y="881687"/>
                    <a:pt x="3112169" y="897729"/>
                  </a:cubicBezTo>
                  <a:cubicBezTo>
                    <a:pt x="3217780" y="913771"/>
                    <a:pt x="3402263" y="873665"/>
                    <a:pt x="3521242" y="889707"/>
                  </a:cubicBezTo>
                  <a:cubicBezTo>
                    <a:pt x="3640221" y="905749"/>
                    <a:pt x="3733131" y="949865"/>
                    <a:pt x="3826042" y="9939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88197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結果と考察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法線を積分して形状を出してみる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993195" y="2420888"/>
            <a:ext cx="3971293" cy="1955507"/>
            <a:chOff x="4848335" y="4499599"/>
            <a:chExt cx="4260169" cy="2097753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5116994" y="4499599"/>
              <a:ext cx="0" cy="187220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4848335" y="6083775"/>
              <a:ext cx="4260169" cy="113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43"/>
            <p:cNvSpPr txBox="1">
              <a:spLocks noChangeArrowheads="1"/>
            </p:cNvSpPr>
            <p:nvPr/>
          </p:nvSpPr>
          <p:spPr bwMode="auto">
            <a:xfrm>
              <a:off x="8376727" y="6113727"/>
              <a:ext cx="42985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位置</a:t>
              </a: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5134480" y="5355530"/>
              <a:ext cx="3909060" cy="1241822"/>
            </a:xfrm>
            <a:custGeom>
              <a:avLst/>
              <a:gdLst>
                <a:gd name="connsiteX0" fmla="*/ 0 w 3909060"/>
                <a:gd name="connsiteY0" fmla="*/ 513259 h 1241822"/>
                <a:gd name="connsiteX1" fmla="*/ 289560 w 3909060"/>
                <a:gd name="connsiteY1" fmla="*/ 505639 h 1241822"/>
                <a:gd name="connsiteX2" fmla="*/ 472440 w 3909060"/>
                <a:gd name="connsiteY2" fmla="*/ 494209 h 1241822"/>
                <a:gd name="connsiteX3" fmla="*/ 510540 w 3909060"/>
                <a:gd name="connsiteY3" fmla="*/ 387529 h 1241822"/>
                <a:gd name="connsiteX4" fmla="*/ 518160 w 3909060"/>
                <a:gd name="connsiteY4" fmla="*/ 105589 h 1241822"/>
                <a:gd name="connsiteX5" fmla="*/ 537210 w 3909060"/>
                <a:gd name="connsiteY5" fmla="*/ 40819 h 1241822"/>
                <a:gd name="connsiteX6" fmla="*/ 609600 w 3909060"/>
                <a:gd name="connsiteY6" fmla="*/ 21769 h 1241822"/>
                <a:gd name="connsiteX7" fmla="*/ 655320 w 3909060"/>
                <a:gd name="connsiteY7" fmla="*/ 357049 h 1241822"/>
                <a:gd name="connsiteX8" fmla="*/ 704850 w 3909060"/>
                <a:gd name="connsiteY8" fmla="*/ 501829 h 1241822"/>
                <a:gd name="connsiteX9" fmla="*/ 826770 w 3909060"/>
                <a:gd name="connsiteY9" fmla="*/ 513259 h 1241822"/>
                <a:gd name="connsiteX10" fmla="*/ 994410 w 3909060"/>
                <a:gd name="connsiteY10" fmla="*/ 532309 h 1241822"/>
                <a:gd name="connsiteX11" fmla="*/ 1112520 w 3909060"/>
                <a:gd name="connsiteY11" fmla="*/ 585649 h 1241822"/>
                <a:gd name="connsiteX12" fmla="*/ 1405890 w 3909060"/>
                <a:gd name="connsiteY12" fmla="*/ 619939 h 1241822"/>
                <a:gd name="connsiteX13" fmla="*/ 1584960 w 3909060"/>
                <a:gd name="connsiteY13" fmla="*/ 638989 h 1241822"/>
                <a:gd name="connsiteX14" fmla="*/ 1710690 w 3909060"/>
                <a:gd name="connsiteY14" fmla="*/ 638989 h 1241822"/>
                <a:gd name="connsiteX15" fmla="*/ 1733550 w 3909060"/>
                <a:gd name="connsiteY15" fmla="*/ 722809 h 1241822"/>
                <a:gd name="connsiteX16" fmla="*/ 1767840 w 3909060"/>
                <a:gd name="connsiteY16" fmla="*/ 1000939 h 1241822"/>
                <a:gd name="connsiteX17" fmla="*/ 1832610 w 3909060"/>
                <a:gd name="connsiteY17" fmla="*/ 882829 h 1241822"/>
                <a:gd name="connsiteX18" fmla="*/ 1851660 w 3909060"/>
                <a:gd name="connsiteY18" fmla="*/ 722809 h 1241822"/>
                <a:gd name="connsiteX19" fmla="*/ 1920240 w 3909060"/>
                <a:gd name="connsiteY19" fmla="*/ 448489 h 1241822"/>
                <a:gd name="connsiteX20" fmla="*/ 1981200 w 3909060"/>
                <a:gd name="connsiteY20" fmla="*/ 623749 h 1241822"/>
                <a:gd name="connsiteX21" fmla="*/ 1996440 w 3909060"/>
                <a:gd name="connsiteY21" fmla="*/ 779959 h 1241822"/>
                <a:gd name="connsiteX22" fmla="*/ 2030730 w 3909060"/>
                <a:gd name="connsiteY22" fmla="*/ 818059 h 1241822"/>
                <a:gd name="connsiteX23" fmla="*/ 2141220 w 3909060"/>
                <a:gd name="connsiteY23" fmla="*/ 844729 h 1241822"/>
                <a:gd name="connsiteX24" fmla="*/ 2305050 w 3909060"/>
                <a:gd name="connsiteY24" fmla="*/ 859969 h 1241822"/>
                <a:gd name="connsiteX25" fmla="*/ 2396490 w 3909060"/>
                <a:gd name="connsiteY25" fmla="*/ 821869 h 1241822"/>
                <a:gd name="connsiteX26" fmla="*/ 2491740 w 3909060"/>
                <a:gd name="connsiteY26" fmla="*/ 745669 h 1241822"/>
                <a:gd name="connsiteX27" fmla="*/ 2701290 w 3909060"/>
                <a:gd name="connsiteY27" fmla="*/ 734239 h 1241822"/>
                <a:gd name="connsiteX28" fmla="*/ 2796540 w 3909060"/>
                <a:gd name="connsiteY28" fmla="*/ 772339 h 1241822"/>
                <a:gd name="connsiteX29" fmla="*/ 2865120 w 3909060"/>
                <a:gd name="connsiteY29" fmla="*/ 1157149 h 1241822"/>
                <a:gd name="connsiteX30" fmla="*/ 2945130 w 3909060"/>
                <a:gd name="connsiteY30" fmla="*/ 1214299 h 1241822"/>
                <a:gd name="connsiteX31" fmla="*/ 3006090 w 3909060"/>
                <a:gd name="connsiteY31" fmla="*/ 806629 h 1241822"/>
                <a:gd name="connsiteX32" fmla="*/ 3078480 w 3909060"/>
                <a:gd name="connsiteY32" fmla="*/ 745669 h 1241822"/>
                <a:gd name="connsiteX33" fmla="*/ 3261360 w 3909060"/>
                <a:gd name="connsiteY33" fmla="*/ 734239 h 1241822"/>
                <a:gd name="connsiteX34" fmla="*/ 3493770 w 3909060"/>
                <a:gd name="connsiteY34" fmla="*/ 738049 h 1241822"/>
                <a:gd name="connsiteX35" fmla="*/ 3642360 w 3909060"/>
                <a:gd name="connsiteY35" fmla="*/ 791389 h 1241822"/>
                <a:gd name="connsiteX36" fmla="*/ 3840480 w 3909060"/>
                <a:gd name="connsiteY36" fmla="*/ 802819 h 1241822"/>
                <a:gd name="connsiteX37" fmla="*/ 3909060 w 3909060"/>
                <a:gd name="connsiteY37" fmla="*/ 795199 h 124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9060" h="1241822">
                  <a:moveTo>
                    <a:pt x="0" y="513259"/>
                  </a:moveTo>
                  <a:lnTo>
                    <a:pt x="289560" y="505639"/>
                  </a:lnTo>
                  <a:cubicBezTo>
                    <a:pt x="368300" y="502464"/>
                    <a:pt x="435610" y="513894"/>
                    <a:pt x="472440" y="494209"/>
                  </a:cubicBezTo>
                  <a:cubicBezTo>
                    <a:pt x="509270" y="474524"/>
                    <a:pt x="502920" y="452299"/>
                    <a:pt x="510540" y="387529"/>
                  </a:cubicBezTo>
                  <a:cubicBezTo>
                    <a:pt x="518160" y="322759"/>
                    <a:pt x="513715" y="163374"/>
                    <a:pt x="518160" y="105589"/>
                  </a:cubicBezTo>
                  <a:cubicBezTo>
                    <a:pt x="522605" y="47804"/>
                    <a:pt x="521970" y="54789"/>
                    <a:pt x="537210" y="40819"/>
                  </a:cubicBezTo>
                  <a:cubicBezTo>
                    <a:pt x="552450" y="26849"/>
                    <a:pt x="589915" y="-30936"/>
                    <a:pt x="609600" y="21769"/>
                  </a:cubicBezTo>
                  <a:cubicBezTo>
                    <a:pt x="629285" y="74474"/>
                    <a:pt x="639445" y="277039"/>
                    <a:pt x="655320" y="357049"/>
                  </a:cubicBezTo>
                  <a:cubicBezTo>
                    <a:pt x="671195" y="437059"/>
                    <a:pt x="676275" y="475794"/>
                    <a:pt x="704850" y="501829"/>
                  </a:cubicBezTo>
                  <a:cubicBezTo>
                    <a:pt x="733425" y="527864"/>
                    <a:pt x="826770" y="513259"/>
                    <a:pt x="826770" y="513259"/>
                  </a:cubicBezTo>
                  <a:cubicBezTo>
                    <a:pt x="875030" y="518339"/>
                    <a:pt x="946785" y="520244"/>
                    <a:pt x="994410" y="532309"/>
                  </a:cubicBezTo>
                  <a:cubicBezTo>
                    <a:pt x="1042035" y="544374"/>
                    <a:pt x="1043940" y="571044"/>
                    <a:pt x="1112520" y="585649"/>
                  </a:cubicBezTo>
                  <a:cubicBezTo>
                    <a:pt x="1181100" y="600254"/>
                    <a:pt x="1405890" y="619939"/>
                    <a:pt x="1405890" y="619939"/>
                  </a:cubicBezTo>
                  <a:cubicBezTo>
                    <a:pt x="1484630" y="628829"/>
                    <a:pt x="1534160" y="635814"/>
                    <a:pt x="1584960" y="638989"/>
                  </a:cubicBezTo>
                  <a:cubicBezTo>
                    <a:pt x="1635760" y="642164"/>
                    <a:pt x="1685925" y="625019"/>
                    <a:pt x="1710690" y="638989"/>
                  </a:cubicBezTo>
                  <a:cubicBezTo>
                    <a:pt x="1735455" y="652959"/>
                    <a:pt x="1724025" y="662484"/>
                    <a:pt x="1733550" y="722809"/>
                  </a:cubicBezTo>
                  <a:cubicBezTo>
                    <a:pt x="1743075" y="783134"/>
                    <a:pt x="1751330" y="974269"/>
                    <a:pt x="1767840" y="1000939"/>
                  </a:cubicBezTo>
                  <a:cubicBezTo>
                    <a:pt x="1784350" y="1027609"/>
                    <a:pt x="1818640" y="929184"/>
                    <a:pt x="1832610" y="882829"/>
                  </a:cubicBezTo>
                  <a:cubicBezTo>
                    <a:pt x="1846580" y="836474"/>
                    <a:pt x="1837055" y="795199"/>
                    <a:pt x="1851660" y="722809"/>
                  </a:cubicBezTo>
                  <a:cubicBezTo>
                    <a:pt x="1866265" y="650419"/>
                    <a:pt x="1898650" y="464999"/>
                    <a:pt x="1920240" y="448489"/>
                  </a:cubicBezTo>
                  <a:cubicBezTo>
                    <a:pt x="1941830" y="431979"/>
                    <a:pt x="1968500" y="568504"/>
                    <a:pt x="1981200" y="623749"/>
                  </a:cubicBezTo>
                  <a:cubicBezTo>
                    <a:pt x="1993900" y="678994"/>
                    <a:pt x="1988185" y="747574"/>
                    <a:pt x="1996440" y="779959"/>
                  </a:cubicBezTo>
                  <a:cubicBezTo>
                    <a:pt x="2004695" y="812344"/>
                    <a:pt x="2006600" y="807264"/>
                    <a:pt x="2030730" y="818059"/>
                  </a:cubicBezTo>
                  <a:cubicBezTo>
                    <a:pt x="2054860" y="828854"/>
                    <a:pt x="2095500" y="837744"/>
                    <a:pt x="2141220" y="844729"/>
                  </a:cubicBezTo>
                  <a:cubicBezTo>
                    <a:pt x="2186940" y="851714"/>
                    <a:pt x="2262505" y="863779"/>
                    <a:pt x="2305050" y="859969"/>
                  </a:cubicBezTo>
                  <a:cubicBezTo>
                    <a:pt x="2347595" y="856159"/>
                    <a:pt x="2365375" y="840919"/>
                    <a:pt x="2396490" y="821869"/>
                  </a:cubicBezTo>
                  <a:cubicBezTo>
                    <a:pt x="2427605" y="802819"/>
                    <a:pt x="2440940" y="760274"/>
                    <a:pt x="2491740" y="745669"/>
                  </a:cubicBezTo>
                  <a:cubicBezTo>
                    <a:pt x="2542540" y="731064"/>
                    <a:pt x="2650490" y="729794"/>
                    <a:pt x="2701290" y="734239"/>
                  </a:cubicBezTo>
                  <a:cubicBezTo>
                    <a:pt x="2752090" y="738684"/>
                    <a:pt x="2769235" y="701854"/>
                    <a:pt x="2796540" y="772339"/>
                  </a:cubicBezTo>
                  <a:cubicBezTo>
                    <a:pt x="2823845" y="842824"/>
                    <a:pt x="2840355" y="1083489"/>
                    <a:pt x="2865120" y="1157149"/>
                  </a:cubicBezTo>
                  <a:cubicBezTo>
                    <a:pt x="2889885" y="1230809"/>
                    <a:pt x="2921635" y="1272719"/>
                    <a:pt x="2945130" y="1214299"/>
                  </a:cubicBezTo>
                  <a:cubicBezTo>
                    <a:pt x="2968625" y="1155879"/>
                    <a:pt x="2983865" y="884734"/>
                    <a:pt x="3006090" y="806629"/>
                  </a:cubicBezTo>
                  <a:cubicBezTo>
                    <a:pt x="3028315" y="728524"/>
                    <a:pt x="3035935" y="757734"/>
                    <a:pt x="3078480" y="745669"/>
                  </a:cubicBezTo>
                  <a:cubicBezTo>
                    <a:pt x="3121025" y="733604"/>
                    <a:pt x="3261360" y="734239"/>
                    <a:pt x="3261360" y="734239"/>
                  </a:cubicBezTo>
                  <a:cubicBezTo>
                    <a:pt x="3330575" y="732969"/>
                    <a:pt x="3430270" y="728524"/>
                    <a:pt x="3493770" y="738049"/>
                  </a:cubicBezTo>
                  <a:cubicBezTo>
                    <a:pt x="3557270" y="747574"/>
                    <a:pt x="3584575" y="780594"/>
                    <a:pt x="3642360" y="791389"/>
                  </a:cubicBezTo>
                  <a:cubicBezTo>
                    <a:pt x="3700145" y="802184"/>
                    <a:pt x="3796030" y="802184"/>
                    <a:pt x="3840480" y="802819"/>
                  </a:cubicBezTo>
                  <a:cubicBezTo>
                    <a:pt x="3884930" y="803454"/>
                    <a:pt x="3896995" y="799326"/>
                    <a:pt x="3909060" y="79519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-96580" y="2420888"/>
            <a:ext cx="4150634" cy="1812381"/>
            <a:chOff x="-96580" y="4499599"/>
            <a:chExt cx="4452556" cy="1944216"/>
          </a:xfrm>
        </p:grpSpPr>
        <p:cxnSp>
          <p:nvCxnSpPr>
            <p:cNvPr id="4" name="直線矢印コネクタ 3"/>
            <p:cNvCxnSpPr/>
            <p:nvPr/>
          </p:nvCxnSpPr>
          <p:spPr>
            <a:xfrm flipV="1">
              <a:off x="364466" y="4499599"/>
              <a:ext cx="0" cy="187220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/>
            <p:cNvCxnSpPr/>
            <p:nvPr/>
          </p:nvCxnSpPr>
          <p:spPr>
            <a:xfrm>
              <a:off x="95807" y="6083775"/>
              <a:ext cx="4260169" cy="113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42"/>
            <p:cNvSpPr txBox="1">
              <a:spLocks noChangeArrowheads="1"/>
            </p:cNvSpPr>
            <p:nvPr/>
          </p:nvSpPr>
          <p:spPr bwMode="auto">
            <a:xfrm>
              <a:off x="-96580" y="4809568"/>
              <a:ext cx="26439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値</a:t>
              </a:r>
            </a:p>
          </p:txBody>
        </p:sp>
        <p:sp>
          <p:nvSpPr>
            <p:cNvPr id="7" name="テキスト ボックス 43"/>
            <p:cNvSpPr txBox="1">
              <a:spLocks noChangeArrowheads="1"/>
            </p:cNvSpPr>
            <p:nvPr/>
          </p:nvSpPr>
          <p:spPr bwMode="auto">
            <a:xfrm>
              <a:off x="3624199" y="6113727"/>
              <a:ext cx="42985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位置</a:t>
              </a: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395536" y="5114411"/>
              <a:ext cx="3835546" cy="843754"/>
            </a:xfrm>
            <a:custGeom>
              <a:avLst/>
              <a:gdLst>
                <a:gd name="connsiteX0" fmla="*/ 0 w 3826042"/>
                <a:gd name="connsiteY0" fmla="*/ 753350 h 993981"/>
                <a:gd name="connsiteX1" fmla="*/ 320842 w 3826042"/>
                <a:gd name="connsiteY1" fmla="*/ 681160 h 993981"/>
                <a:gd name="connsiteX2" fmla="*/ 529390 w 3826042"/>
                <a:gd name="connsiteY2" fmla="*/ 576886 h 993981"/>
                <a:gd name="connsiteX3" fmla="*/ 609600 w 3826042"/>
                <a:gd name="connsiteY3" fmla="*/ 223960 h 993981"/>
                <a:gd name="connsiteX4" fmla="*/ 986590 w 3826042"/>
                <a:gd name="connsiteY4" fmla="*/ 71560 h 993981"/>
                <a:gd name="connsiteX5" fmla="*/ 1371600 w 3826042"/>
                <a:gd name="connsiteY5" fmla="*/ 31455 h 993981"/>
                <a:gd name="connsiteX6" fmla="*/ 1724526 w 3826042"/>
                <a:gd name="connsiteY6" fmla="*/ 15413 h 993981"/>
                <a:gd name="connsiteX7" fmla="*/ 1868905 w 3826042"/>
                <a:gd name="connsiteY7" fmla="*/ 264065 h 993981"/>
                <a:gd name="connsiteX8" fmla="*/ 1989221 w 3826042"/>
                <a:gd name="connsiteY8" fmla="*/ 79581 h 993981"/>
                <a:gd name="connsiteX9" fmla="*/ 2454442 w 3826042"/>
                <a:gd name="connsiteY9" fmla="*/ 288129 h 993981"/>
                <a:gd name="connsiteX10" fmla="*/ 2775284 w 3826042"/>
                <a:gd name="connsiteY10" fmla="*/ 336255 h 993981"/>
                <a:gd name="connsiteX11" fmla="*/ 2887579 w 3826042"/>
                <a:gd name="connsiteY11" fmla="*/ 793455 h 993981"/>
                <a:gd name="connsiteX12" fmla="*/ 3112169 w 3826042"/>
                <a:gd name="connsiteY12" fmla="*/ 897729 h 993981"/>
                <a:gd name="connsiteX13" fmla="*/ 3521242 w 3826042"/>
                <a:gd name="connsiteY13" fmla="*/ 889707 h 993981"/>
                <a:gd name="connsiteX14" fmla="*/ 3826042 w 3826042"/>
                <a:gd name="connsiteY14" fmla="*/ 993981 h 9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6042" h="993981">
                  <a:moveTo>
                    <a:pt x="0" y="753350"/>
                  </a:moveTo>
                  <a:cubicBezTo>
                    <a:pt x="116305" y="731960"/>
                    <a:pt x="232610" y="710571"/>
                    <a:pt x="320842" y="681160"/>
                  </a:cubicBezTo>
                  <a:cubicBezTo>
                    <a:pt x="409074" y="651749"/>
                    <a:pt x="481264" y="653086"/>
                    <a:pt x="529390" y="576886"/>
                  </a:cubicBezTo>
                  <a:cubicBezTo>
                    <a:pt x="577516" y="500686"/>
                    <a:pt x="533400" y="308181"/>
                    <a:pt x="609600" y="223960"/>
                  </a:cubicBezTo>
                  <a:cubicBezTo>
                    <a:pt x="685800" y="139739"/>
                    <a:pt x="859590" y="103644"/>
                    <a:pt x="986590" y="71560"/>
                  </a:cubicBezTo>
                  <a:cubicBezTo>
                    <a:pt x="1113590" y="39476"/>
                    <a:pt x="1248611" y="40813"/>
                    <a:pt x="1371600" y="31455"/>
                  </a:cubicBezTo>
                  <a:cubicBezTo>
                    <a:pt x="1494589" y="22097"/>
                    <a:pt x="1641642" y="-23355"/>
                    <a:pt x="1724526" y="15413"/>
                  </a:cubicBezTo>
                  <a:cubicBezTo>
                    <a:pt x="1807410" y="54181"/>
                    <a:pt x="1824789" y="253370"/>
                    <a:pt x="1868905" y="264065"/>
                  </a:cubicBezTo>
                  <a:cubicBezTo>
                    <a:pt x="1913021" y="274760"/>
                    <a:pt x="1891632" y="75570"/>
                    <a:pt x="1989221" y="79581"/>
                  </a:cubicBezTo>
                  <a:cubicBezTo>
                    <a:pt x="2086810" y="83592"/>
                    <a:pt x="2323432" y="245350"/>
                    <a:pt x="2454442" y="288129"/>
                  </a:cubicBezTo>
                  <a:cubicBezTo>
                    <a:pt x="2585452" y="330908"/>
                    <a:pt x="2703095" y="252034"/>
                    <a:pt x="2775284" y="336255"/>
                  </a:cubicBezTo>
                  <a:cubicBezTo>
                    <a:pt x="2847473" y="420476"/>
                    <a:pt x="2831431" y="699876"/>
                    <a:pt x="2887579" y="793455"/>
                  </a:cubicBezTo>
                  <a:cubicBezTo>
                    <a:pt x="2943727" y="887034"/>
                    <a:pt x="3006559" y="881687"/>
                    <a:pt x="3112169" y="897729"/>
                  </a:cubicBezTo>
                  <a:cubicBezTo>
                    <a:pt x="3217780" y="913771"/>
                    <a:pt x="3402263" y="873665"/>
                    <a:pt x="3521242" y="889707"/>
                  </a:cubicBezTo>
                  <a:cubicBezTo>
                    <a:pt x="3640221" y="905749"/>
                    <a:pt x="3733131" y="949865"/>
                    <a:pt x="3826042" y="9939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右矢印 17"/>
          <p:cNvSpPr/>
          <p:nvPr/>
        </p:nvSpPr>
        <p:spPr>
          <a:xfrm>
            <a:off x="4139952" y="2718968"/>
            <a:ext cx="1008112" cy="999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83968" y="3034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微分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11291" y="2571302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傾き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014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結果と考察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法線を積分して形状を出してみる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993195" y="2420888"/>
            <a:ext cx="3971293" cy="1955507"/>
            <a:chOff x="4848335" y="4499599"/>
            <a:chExt cx="4260169" cy="2097753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5116994" y="4499599"/>
              <a:ext cx="0" cy="187220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4848335" y="6083775"/>
              <a:ext cx="4260169" cy="113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43"/>
            <p:cNvSpPr txBox="1">
              <a:spLocks noChangeArrowheads="1"/>
            </p:cNvSpPr>
            <p:nvPr/>
          </p:nvSpPr>
          <p:spPr bwMode="auto">
            <a:xfrm>
              <a:off x="8376727" y="6113727"/>
              <a:ext cx="42985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位置</a:t>
              </a: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5134480" y="5355530"/>
              <a:ext cx="3909060" cy="1241822"/>
            </a:xfrm>
            <a:custGeom>
              <a:avLst/>
              <a:gdLst>
                <a:gd name="connsiteX0" fmla="*/ 0 w 3909060"/>
                <a:gd name="connsiteY0" fmla="*/ 513259 h 1241822"/>
                <a:gd name="connsiteX1" fmla="*/ 289560 w 3909060"/>
                <a:gd name="connsiteY1" fmla="*/ 505639 h 1241822"/>
                <a:gd name="connsiteX2" fmla="*/ 472440 w 3909060"/>
                <a:gd name="connsiteY2" fmla="*/ 494209 h 1241822"/>
                <a:gd name="connsiteX3" fmla="*/ 510540 w 3909060"/>
                <a:gd name="connsiteY3" fmla="*/ 387529 h 1241822"/>
                <a:gd name="connsiteX4" fmla="*/ 518160 w 3909060"/>
                <a:gd name="connsiteY4" fmla="*/ 105589 h 1241822"/>
                <a:gd name="connsiteX5" fmla="*/ 537210 w 3909060"/>
                <a:gd name="connsiteY5" fmla="*/ 40819 h 1241822"/>
                <a:gd name="connsiteX6" fmla="*/ 609600 w 3909060"/>
                <a:gd name="connsiteY6" fmla="*/ 21769 h 1241822"/>
                <a:gd name="connsiteX7" fmla="*/ 655320 w 3909060"/>
                <a:gd name="connsiteY7" fmla="*/ 357049 h 1241822"/>
                <a:gd name="connsiteX8" fmla="*/ 704850 w 3909060"/>
                <a:gd name="connsiteY8" fmla="*/ 501829 h 1241822"/>
                <a:gd name="connsiteX9" fmla="*/ 826770 w 3909060"/>
                <a:gd name="connsiteY9" fmla="*/ 513259 h 1241822"/>
                <a:gd name="connsiteX10" fmla="*/ 994410 w 3909060"/>
                <a:gd name="connsiteY10" fmla="*/ 532309 h 1241822"/>
                <a:gd name="connsiteX11" fmla="*/ 1112520 w 3909060"/>
                <a:gd name="connsiteY11" fmla="*/ 585649 h 1241822"/>
                <a:gd name="connsiteX12" fmla="*/ 1405890 w 3909060"/>
                <a:gd name="connsiteY12" fmla="*/ 619939 h 1241822"/>
                <a:gd name="connsiteX13" fmla="*/ 1584960 w 3909060"/>
                <a:gd name="connsiteY13" fmla="*/ 638989 h 1241822"/>
                <a:gd name="connsiteX14" fmla="*/ 1710690 w 3909060"/>
                <a:gd name="connsiteY14" fmla="*/ 638989 h 1241822"/>
                <a:gd name="connsiteX15" fmla="*/ 1733550 w 3909060"/>
                <a:gd name="connsiteY15" fmla="*/ 722809 h 1241822"/>
                <a:gd name="connsiteX16" fmla="*/ 1767840 w 3909060"/>
                <a:gd name="connsiteY16" fmla="*/ 1000939 h 1241822"/>
                <a:gd name="connsiteX17" fmla="*/ 1832610 w 3909060"/>
                <a:gd name="connsiteY17" fmla="*/ 882829 h 1241822"/>
                <a:gd name="connsiteX18" fmla="*/ 1851660 w 3909060"/>
                <a:gd name="connsiteY18" fmla="*/ 722809 h 1241822"/>
                <a:gd name="connsiteX19" fmla="*/ 1920240 w 3909060"/>
                <a:gd name="connsiteY19" fmla="*/ 448489 h 1241822"/>
                <a:gd name="connsiteX20" fmla="*/ 1981200 w 3909060"/>
                <a:gd name="connsiteY20" fmla="*/ 623749 h 1241822"/>
                <a:gd name="connsiteX21" fmla="*/ 1996440 w 3909060"/>
                <a:gd name="connsiteY21" fmla="*/ 779959 h 1241822"/>
                <a:gd name="connsiteX22" fmla="*/ 2030730 w 3909060"/>
                <a:gd name="connsiteY22" fmla="*/ 818059 h 1241822"/>
                <a:gd name="connsiteX23" fmla="*/ 2141220 w 3909060"/>
                <a:gd name="connsiteY23" fmla="*/ 844729 h 1241822"/>
                <a:gd name="connsiteX24" fmla="*/ 2305050 w 3909060"/>
                <a:gd name="connsiteY24" fmla="*/ 859969 h 1241822"/>
                <a:gd name="connsiteX25" fmla="*/ 2396490 w 3909060"/>
                <a:gd name="connsiteY25" fmla="*/ 821869 h 1241822"/>
                <a:gd name="connsiteX26" fmla="*/ 2491740 w 3909060"/>
                <a:gd name="connsiteY26" fmla="*/ 745669 h 1241822"/>
                <a:gd name="connsiteX27" fmla="*/ 2701290 w 3909060"/>
                <a:gd name="connsiteY27" fmla="*/ 734239 h 1241822"/>
                <a:gd name="connsiteX28" fmla="*/ 2796540 w 3909060"/>
                <a:gd name="connsiteY28" fmla="*/ 772339 h 1241822"/>
                <a:gd name="connsiteX29" fmla="*/ 2865120 w 3909060"/>
                <a:gd name="connsiteY29" fmla="*/ 1157149 h 1241822"/>
                <a:gd name="connsiteX30" fmla="*/ 2945130 w 3909060"/>
                <a:gd name="connsiteY30" fmla="*/ 1214299 h 1241822"/>
                <a:gd name="connsiteX31" fmla="*/ 3006090 w 3909060"/>
                <a:gd name="connsiteY31" fmla="*/ 806629 h 1241822"/>
                <a:gd name="connsiteX32" fmla="*/ 3078480 w 3909060"/>
                <a:gd name="connsiteY32" fmla="*/ 745669 h 1241822"/>
                <a:gd name="connsiteX33" fmla="*/ 3261360 w 3909060"/>
                <a:gd name="connsiteY33" fmla="*/ 734239 h 1241822"/>
                <a:gd name="connsiteX34" fmla="*/ 3493770 w 3909060"/>
                <a:gd name="connsiteY34" fmla="*/ 738049 h 1241822"/>
                <a:gd name="connsiteX35" fmla="*/ 3642360 w 3909060"/>
                <a:gd name="connsiteY35" fmla="*/ 791389 h 1241822"/>
                <a:gd name="connsiteX36" fmla="*/ 3840480 w 3909060"/>
                <a:gd name="connsiteY36" fmla="*/ 802819 h 1241822"/>
                <a:gd name="connsiteX37" fmla="*/ 3909060 w 3909060"/>
                <a:gd name="connsiteY37" fmla="*/ 795199 h 124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9060" h="1241822">
                  <a:moveTo>
                    <a:pt x="0" y="513259"/>
                  </a:moveTo>
                  <a:lnTo>
                    <a:pt x="289560" y="505639"/>
                  </a:lnTo>
                  <a:cubicBezTo>
                    <a:pt x="368300" y="502464"/>
                    <a:pt x="435610" y="513894"/>
                    <a:pt x="472440" y="494209"/>
                  </a:cubicBezTo>
                  <a:cubicBezTo>
                    <a:pt x="509270" y="474524"/>
                    <a:pt x="502920" y="452299"/>
                    <a:pt x="510540" y="387529"/>
                  </a:cubicBezTo>
                  <a:cubicBezTo>
                    <a:pt x="518160" y="322759"/>
                    <a:pt x="513715" y="163374"/>
                    <a:pt x="518160" y="105589"/>
                  </a:cubicBezTo>
                  <a:cubicBezTo>
                    <a:pt x="522605" y="47804"/>
                    <a:pt x="521970" y="54789"/>
                    <a:pt x="537210" y="40819"/>
                  </a:cubicBezTo>
                  <a:cubicBezTo>
                    <a:pt x="552450" y="26849"/>
                    <a:pt x="589915" y="-30936"/>
                    <a:pt x="609600" y="21769"/>
                  </a:cubicBezTo>
                  <a:cubicBezTo>
                    <a:pt x="629285" y="74474"/>
                    <a:pt x="639445" y="277039"/>
                    <a:pt x="655320" y="357049"/>
                  </a:cubicBezTo>
                  <a:cubicBezTo>
                    <a:pt x="671195" y="437059"/>
                    <a:pt x="676275" y="475794"/>
                    <a:pt x="704850" y="501829"/>
                  </a:cubicBezTo>
                  <a:cubicBezTo>
                    <a:pt x="733425" y="527864"/>
                    <a:pt x="826770" y="513259"/>
                    <a:pt x="826770" y="513259"/>
                  </a:cubicBezTo>
                  <a:cubicBezTo>
                    <a:pt x="875030" y="518339"/>
                    <a:pt x="946785" y="520244"/>
                    <a:pt x="994410" y="532309"/>
                  </a:cubicBezTo>
                  <a:cubicBezTo>
                    <a:pt x="1042035" y="544374"/>
                    <a:pt x="1043940" y="571044"/>
                    <a:pt x="1112520" y="585649"/>
                  </a:cubicBezTo>
                  <a:cubicBezTo>
                    <a:pt x="1181100" y="600254"/>
                    <a:pt x="1405890" y="619939"/>
                    <a:pt x="1405890" y="619939"/>
                  </a:cubicBezTo>
                  <a:cubicBezTo>
                    <a:pt x="1484630" y="628829"/>
                    <a:pt x="1534160" y="635814"/>
                    <a:pt x="1584960" y="638989"/>
                  </a:cubicBezTo>
                  <a:cubicBezTo>
                    <a:pt x="1635760" y="642164"/>
                    <a:pt x="1685925" y="625019"/>
                    <a:pt x="1710690" y="638989"/>
                  </a:cubicBezTo>
                  <a:cubicBezTo>
                    <a:pt x="1735455" y="652959"/>
                    <a:pt x="1724025" y="662484"/>
                    <a:pt x="1733550" y="722809"/>
                  </a:cubicBezTo>
                  <a:cubicBezTo>
                    <a:pt x="1743075" y="783134"/>
                    <a:pt x="1751330" y="974269"/>
                    <a:pt x="1767840" y="1000939"/>
                  </a:cubicBezTo>
                  <a:cubicBezTo>
                    <a:pt x="1784350" y="1027609"/>
                    <a:pt x="1818640" y="929184"/>
                    <a:pt x="1832610" y="882829"/>
                  </a:cubicBezTo>
                  <a:cubicBezTo>
                    <a:pt x="1846580" y="836474"/>
                    <a:pt x="1837055" y="795199"/>
                    <a:pt x="1851660" y="722809"/>
                  </a:cubicBezTo>
                  <a:cubicBezTo>
                    <a:pt x="1866265" y="650419"/>
                    <a:pt x="1898650" y="464999"/>
                    <a:pt x="1920240" y="448489"/>
                  </a:cubicBezTo>
                  <a:cubicBezTo>
                    <a:pt x="1941830" y="431979"/>
                    <a:pt x="1968500" y="568504"/>
                    <a:pt x="1981200" y="623749"/>
                  </a:cubicBezTo>
                  <a:cubicBezTo>
                    <a:pt x="1993900" y="678994"/>
                    <a:pt x="1988185" y="747574"/>
                    <a:pt x="1996440" y="779959"/>
                  </a:cubicBezTo>
                  <a:cubicBezTo>
                    <a:pt x="2004695" y="812344"/>
                    <a:pt x="2006600" y="807264"/>
                    <a:pt x="2030730" y="818059"/>
                  </a:cubicBezTo>
                  <a:cubicBezTo>
                    <a:pt x="2054860" y="828854"/>
                    <a:pt x="2095500" y="837744"/>
                    <a:pt x="2141220" y="844729"/>
                  </a:cubicBezTo>
                  <a:cubicBezTo>
                    <a:pt x="2186940" y="851714"/>
                    <a:pt x="2262505" y="863779"/>
                    <a:pt x="2305050" y="859969"/>
                  </a:cubicBezTo>
                  <a:cubicBezTo>
                    <a:pt x="2347595" y="856159"/>
                    <a:pt x="2365375" y="840919"/>
                    <a:pt x="2396490" y="821869"/>
                  </a:cubicBezTo>
                  <a:cubicBezTo>
                    <a:pt x="2427605" y="802819"/>
                    <a:pt x="2440940" y="760274"/>
                    <a:pt x="2491740" y="745669"/>
                  </a:cubicBezTo>
                  <a:cubicBezTo>
                    <a:pt x="2542540" y="731064"/>
                    <a:pt x="2650490" y="729794"/>
                    <a:pt x="2701290" y="734239"/>
                  </a:cubicBezTo>
                  <a:cubicBezTo>
                    <a:pt x="2752090" y="738684"/>
                    <a:pt x="2769235" y="701854"/>
                    <a:pt x="2796540" y="772339"/>
                  </a:cubicBezTo>
                  <a:cubicBezTo>
                    <a:pt x="2823845" y="842824"/>
                    <a:pt x="2840355" y="1083489"/>
                    <a:pt x="2865120" y="1157149"/>
                  </a:cubicBezTo>
                  <a:cubicBezTo>
                    <a:pt x="2889885" y="1230809"/>
                    <a:pt x="2921635" y="1272719"/>
                    <a:pt x="2945130" y="1214299"/>
                  </a:cubicBezTo>
                  <a:cubicBezTo>
                    <a:pt x="2968625" y="1155879"/>
                    <a:pt x="2983865" y="884734"/>
                    <a:pt x="3006090" y="806629"/>
                  </a:cubicBezTo>
                  <a:cubicBezTo>
                    <a:pt x="3028315" y="728524"/>
                    <a:pt x="3035935" y="757734"/>
                    <a:pt x="3078480" y="745669"/>
                  </a:cubicBezTo>
                  <a:cubicBezTo>
                    <a:pt x="3121025" y="733604"/>
                    <a:pt x="3261360" y="734239"/>
                    <a:pt x="3261360" y="734239"/>
                  </a:cubicBezTo>
                  <a:cubicBezTo>
                    <a:pt x="3330575" y="732969"/>
                    <a:pt x="3430270" y="728524"/>
                    <a:pt x="3493770" y="738049"/>
                  </a:cubicBezTo>
                  <a:cubicBezTo>
                    <a:pt x="3557270" y="747574"/>
                    <a:pt x="3584575" y="780594"/>
                    <a:pt x="3642360" y="791389"/>
                  </a:cubicBezTo>
                  <a:cubicBezTo>
                    <a:pt x="3700145" y="802184"/>
                    <a:pt x="3796030" y="802184"/>
                    <a:pt x="3840480" y="802819"/>
                  </a:cubicBezTo>
                  <a:cubicBezTo>
                    <a:pt x="3884930" y="803454"/>
                    <a:pt x="3896995" y="799326"/>
                    <a:pt x="3909060" y="79519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-96580" y="2420888"/>
            <a:ext cx="4150634" cy="1812381"/>
            <a:chOff x="-96580" y="4499599"/>
            <a:chExt cx="4452556" cy="1944216"/>
          </a:xfrm>
        </p:grpSpPr>
        <p:cxnSp>
          <p:nvCxnSpPr>
            <p:cNvPr id="4" name="直線矢印コネクタ 3"/>
            <p:cNvCxnSpPr/>
            <p:nvPr/>
          </p:nvCxnSpPr>
          <p:spPr>
            <a:xfrm flipV="1">
              <a:off x="364466" y="4499599"/>
              <a:ext cx="0" cy="187220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/>
            <p:cNvCxnSpPr/>
            <p:nvPr/>
          </p:nvCxnSpPr>
          <p:spPr>
            <a:xfrm>
              <a:off x="95807" y="6083775"/>
              <a:ext cx="4260169" cy="113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42"/>
            <p:cNvSpPr txBox="1">
              <a:spLocks noChangeArrowheads="1"/>
            </p:cNvSpPr>
            <p:nvPr/>
          </p:nvSpPr>
          <p:spPr bwMode="auto">
            <a:xfrm>
              <a:off x="-96580" y="4809568"/>
              <a:ext cx="26439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値</a:t>
              </a:r>
            </a:p>
          </p:txBody>
        </p:sp>
        <p:sp>
          <p:nvSpPr>
            <p:cNvPr id="7" name="テキスト ボックス 43"/>
            <p:cNvSpPr txBox="1">
              <a:spLocks noChangeArrowheads="1"/>
            </p:cNvSpPr>
            <p:nvPr/>
          </p:nvSpPr>
          <p:spPr bwMode="auto">
            <a:xfrm>
              <a:off x="3624199" y="6113727"/>
              <a:ext cx="42985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位置</a:t>
              </a: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395536" y="5114411"/>
              <a:ext cx="3835546" cy="843754"/>
            </a:xfrm>
            <a:custGeom>
              <a:avLst/>
              <a:gdLst>
                <a:gd name="connsiteX0" fmla="*/ 0 w 3826042"/>
                <a:gd name="connsiteY0" fmla="*/ 753350 h 993981"/>
                <a:gd name="connsiteX1" fmla="*/ 320842 w 3826042"/>
                <a:gd name="connsiteY1" fmla="*/ 681160 h 993981"/>
                <a:gd name="connsiteX2" fmla="*/ 529390 w 3826042"/>
                <a:gd name="connsiteY2" fmla="*/ 576886 h 993981"/>
                <a:gd name="connsiteX3" fmla="*/ 609600 w 3826042"/>
                <a:gd name="connsiteY3" fmla="*/ 223960 h 993981"/>
                <a:gd name="connsiteX4" fmla="*/ 986590 w 3826042"/>
                <a:gd name="connsiteY4" fmla="*/ 71560 h 993981"/>
                <a:gd name="connsiteX5" fmla="*/ 1371600 w 3826042"/>
                <a:gd name="connsiteY5" fmla="*/ 31455 h 993981"/>
                <a:gd name="connsiteX6" fmla="*/ 1724526 w 3826042"/>
                <a:gd name="connsiteY6" fmla="*/ 15413 h 993981"/>
                <a:gd name="connsiteX7" fmla="*/ 1868905 w 3826042"/>
                <a:gd name="connsiteY7" fmla="*/ 264065 h 993981"/>
                <a:gd name="connsiteX8" fmla="*/ 1989221 w 3826042"/>
                <a:gd name="connsiteY8" fmla="*/ 79581 h 993981"/>
                <a:gd name="connsiteX9" fmla="*/ 2454442 w 3826042"/>
                <a:gd name="connsiteY9" fmla="*/ 288129 h 993981"/>
                <a:gd name="connsiteX10" fmla="*/ 2775284 w 3826042"/>
                <a:gd name="connsiteY10" fmla="*/ 336255 h 993981"/>
                <a:gd name="connsiteX11" fmla="*/ 2887579 w 3826042"/>
                <a:gd name="connsiteY11" fmla="*/ 793455 h 993981"/>
                <a:gd name="connsiteX12" fmla="*/ 3112169 w 3826042"/>
                <a:gd name="connsiteY12" fmla="*/ 897729 h 993981"/>
                <a:gd name="connsiteX13" fmla="*/ 3521242 w 3826042"/>
                <a:gd name="connsiteY13" fmla="*/ 889707 h 993981"/>
                <a:gd name="connsiteX14" fmla="*/ 3826042 w 3826042"/>
                <a:gd name="connsiteY14" fmla="*/ 993981 h 9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6042" h="993981">
                  <a:moveTo>
                    <a:pt x="0" y="753350"/>
                  </a:moveTo>
                  <a:cubicBezTo>
                    <a:pt x="116305" y="731960"/>
                    <a:pt x="232610" y="710571"/>
                    <a:pt x="320842" y="681160"/>
                  </a:cubicBezTo>
                  <a:cubicBezTo>
                    <a:pt x="409074" y="651749"/>
                    <a:pt x="481264" y="653086"/>
                    <a:pt x="529390" y="576886"/>
                  </a:cubicBezTo>
                  <a:cubicBezTo>
                    <a:pt x="577516" y="500686"/>
                    <a:pt x="533400" y="308181"/>
                    <a:pt x="609600" y="223960"/>
                  </a:cubicBezTo>
                  <a:cubicBezTo>
                    <a:pt x="685800" y="139739"/>
                    <a:pt x="859590" y="103644"/>
                    <a:pt x="986590" y="71560"/>
                  </a:cubicBezTo>
                  <a:cubicBezTo>
                    <a:pt x="1113590" y="39476"/>
                    <a:pt x="1248611" y="40813"/>
                    <a:pt x="1371600" y="31455"/>
                  </a:cubicBezTo>
                  <a:cubicBezTo>
                    <a:pt x="1494589" y="22097"/>
                    <a:pt x="1641642" y="-23355"/>
                    <a:pt x="1724526" y="15413"/>
                  </a:cubicBezTo>
                  <a:cubicBezTo>
                    <a:pt x="1807410" y="54181"/>
                    <a:pt x="1824789" y="253370"/>
                    <a:pt x="1868905" y="264065"/>
                  </a:cubicBezTo>
                  <a:cubicBezTo>
                    <a:pt x="1913021" y="274760"/>
                    <a:pt x="1891632" y="75570"/>
                    <a:pt x="1989221" y="79581"/>
                  </a:cubicBezTo>
                  <a:cubicBezTo>
                    <a:pt x="2086810" y="83592"/>
                    <a:pt x="2323432" y="245350"/>
                    <a:pt x="2454442" y="288129"/>
                  </a:cubicBezTo>
                  <a:cubicBezTo>
                    <a:pt x="2585452" y="330908"/>
                    <a:pt x="2703095" y="252034"/>
                    <a:pt x="2775284" y="336255"/>
                  </a:cubicBezTo>
                  <a:cubicBezTo>
                    <a:pt x="2847473" y="420476"/>
                    <a:pt x="2831431" y="699876"/>
                    <a:pt x="2887579" y="793455"/>
                  </a:cubicBezTo>
                  <a:cubicBezTo>
                    <a:pt x="2943727" y="887034"/>
                    <a:pt x="3006559" y="881687"/>
                    <a:pt x="3112169" y="897729"/>
                  </a:cubicBezTo>
                  <a:cubicBezTo>
                    <a:pt x="3217780" y="913771"/>
                    <a:pt x="3402263" y="873665"/>
                    <a:pt x="3521242" y="889707"/>
                  </a:cubicBezTo>
                  <a:cubicBezTo>
                    <a:pt x="3640221" y="905749"/>
                    <a:pt x="3733131" y="949865"/>
                    <a:pt x="3826042" y="9939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5" name="Picture 2" descr="C:\Users\makoto\Desktop\新しいフォルダー\flat01\42538c5cae67d70bfe2e7f674ba74a65\res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439703" cy="199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右矢印 17"/>
          <p:cNvSpPr/>
          <p:nvPr/>
        </p:nvSpPr>
        <p:spPr>
          <a:xfrm>
            <a:off x="4139952" y="2718968"/>
            <a:ext cx="1008112" cy="999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83968" y="3034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微分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11291" y="2571302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傾き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226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結果と考察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法線を積分して形状を出してみる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993195" y="2420888"/>
            <a:ext cx="3971293" cy="1955507"/>
            <a:chOff x="4848335" y="4499599"/>
            <a:chExt cx="4260169" cy="2097753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5116994" y="4499599"/>
              <a:ext cx="0" cy="187220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4848335" y="6083775"/>
              <a:ext cx="4260169" cy="113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43"/>
            <p:cNvSpPr txBox="1">
              <a:spLocks noChangeArrowheads="1"/>
            </p:cNvSpPr>
            <p:nvPr/>
          </p:nvSpPr>
          <p:spPr bwMode="auto">
            <a:xfrm>
              <a:off x="8376727" y="6113727"/>
              <a:ext cx="42985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位置</a:t>
              </a: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5134480" y="5355530"/>
              <a:ext cx="3909060" cy="1241822"/>
            </a:xfrm>
            <a:custGeom>
              <a:avLst/>
              <a:gdLst>
                <a:gd name="connsiteX0" fmla="*/ 0 w 3909060"/>
                <a:gd name="connsiteY0" fmla="*/ 513259 h 1241822"/>
                <a:gd name="connsiteX1" fmla="*/ 289560 w 3909060"/>
                <a:gd name="connsiteY1" fmla="*/ 505639 h 1241822"/>
                <a:gd name="connsiteX2" fmla="*/ 472440 w 3909060"/>
                <a:gd name="connsiteY2" fmla="*/ 494209 h 1241822"/>
                <a:gd name="connsiteX3" fmla="*/ 510540 w 3909060"/>
                <a:gd name="connsiteY3" fmla="*/ 387529 h 1241822"/>
                <a:gd name="connsiteX4" fmla="*/ 518160 w 3909060"/>
                <a:gd name="connsiteY4" fmla="*/ 105589 h 1241822"/>
                <a:gd name="connsiteX5" fmla="*/ 537210 w 3909060"/>
                <a:gd name="connsiteY5" fmla="*/ 40819 h 1241822"/>
                <a:gd name="connsiteX6" fmla="*/ 609600 w 3909060"/>
                <a:gd name="connsiteY6" fmla="*/ 21769 h 1241822"/>
                <a:gd name="connsiteX7" fmla="*/ 655320 w 3909060"/>
                <a:gd name="connsiteY7" fmla="*/ 357049 h 1241822"/>
                <a:gd name="connsiteX8" fmla="*/ 704850 w 3909060"/>
                <a:gd name="connsiteY8" fmla="*/ 501829 h 1241822"/>
                <a:gd name="connsiteX9" fmla="*/ 826770 w 3909060"/>
                <a:gd name="connsiteY9" fmla="*/ 513259 h 1241822"/>
                <a:gd name="connsiteX10" fmla="*/ 994410 w 3909060"/>
                <a:gd name="connsiteY10" fmla="*/ 532309 h 1241822"/>
                <a:gd name="connsiteX11" fmla="*/ 1112520 w 3909060"/>
                <a:gd name="connsiteY11" fmla="*/ 585649 h 1241822"/>
                <a:gd name="connsiteX12" fmla="*/ 1405890 w 3909060"/>
                <a:gd name="connsiteY12" fmla="*/ 619939 h 1241822"/>
                <a:gd name="connsiteX13" fmla="*/ 1584960 w 3909060"/>
                <a:gd name="connsiteY13" fmla="*/ 638989 h 1241822"/>
                <a:gd name="connsiteX14" fmla="*/ 1710690 w 3909060"/>
                <a:gd name="connsiteY14" fmla="*/ 638989 h 1241822"/>
                <a:gd name="connsiteX15" fmla="*/ 1733550 w 3909060"/>
                <a:gd name="connsiteY15" fmla="*/ 722809 h 1241822"/>
                <a:gd name="connsiteX16" fmla="*/ 1767840 w 3909060"/>
                <a:gd name="connsiteY16" fmla="*/ 1000939 h 1241822"/>
                <a:gd name="connsiteX17" fmla="*/ 1832610 w 3909060"/>
                <a:gd name="connsiteY17" fmla="*/ 882829 h 1241822"/>
                <a:gd name="connsiteX18" fmla="*/ 1851660 w 3909060"/>
                <a:gd name="connsiteY18" fmla="*/ 722809 h 1241822"/>
                <a:gd name="connsiteX19" fmla="*/ 1920240 w 3909060"/>
                <a:gd name="connsiteY19" fmla="*/ 448489 h 1241822"/>
                <a:gd name="connsiteX20" fmla="*/ 1981200 w 3909060"/>
                <a:gd name="connsiteY20" fmla="*/ 623749 h 1241822"/>
                <a:gd name="connsiteX21" fmla="*/ 1996440 w 3909060"/>
                <a:gd name="connsiteY21" fmla="*/ 779959 h 1241822"/>
                <a:gd name="connsiteX22" fmla="*/ 2030730 w 3909060"/>
                <a:gd name="connsiteY22" fmla="*/ 818059 h 1241822"/>
                <a:gd name="connsiteX23" fmla="*/ 2141220 w 3909060"/>
                <a:gd name="connsiteY23" fmla="*/ 844729 h 1241822"/>
                <a:gd name="connsiteX24" fmla="*/ 2305050 w 3909060"/>
                <a:gd name="connsiteY24" fmla="*/ 859969 h 1241822"/>
                <a:gd name="connsiteX25" fmla="*/ 2396490 w 3909060"/>
                <a:gd name="connsiteY25" fmla="*/ 821869 h 1241822"/>
                <a:gd name="connsiteX26" fmla="*/ 2491740 w 3909060"/>
                <a:gd name="connsiteY26" fmla="*/ 745669 h 1241822"/>
                <a:gd name="connsiteX27" fmla="*/ 2701290 w 3909060"/>
                <a:gd name="connsiteY27" fmla="*/ 734239 h 1241822"/>
                <a:gd name="connsiteX28" fmla="*/ 2796540 w 3909060"/>
                <a:gd name="connsiteY28" fmla="*/ 772339 h 1241822"/>
                <a:gd name="connsiteX29" fmla="*/ 2865120 w 3909060"/>
                <a:gd name="connsiteY29" fmla="*/ 1157149 h 1241822"/>
                <a:gd name="connsiteX30" fmla="*/ 2945130 w 3909060"/>
                <a:gd name="connsiteY30" fmla="*/ 1214299 h 1241822"/>
                <a:gd name="connsiteX31" fmla="*/ 3006090 w 3909060"/>
                <a:gd name="connsiteY31" fmla="*/ 806629 h 1241822"/>
                <a:gd name="connsiteX32" fmla="*/ 3078480 w 3909060"/>
                <a:gd name="connsiteY32" fmla="*/ 745669 h 1241822"/>
                <a:gd name="connsiteX33" fmla="*/ 3261360 w 3909060"/>
                <a:gd name="connsiteY33" fmla="*/ 734239 h 1241822"/>
                <a:gd name="connsiteX34" fmla="*/ 3493770 w 3909060"/>
                <a:gd name="connsiteY34" fmla="*/ 738049 h 1241822"/>
                <a:gd name="connsiteX35" fmla="*/ 3642360 w 3909060"/>
                <a:gd name="connsiteY35" fmla="*/ 791389 h 1241822"/>
                <a:gd name="connsiteX36" fmla="*/ 3840480 w 3909060"/>
                <a:gd name="connsiteY36" fmla="*/ 802819 h 1241822"/>
                <a:gd name="connsiteX37" fmla="*/ 3909060 w 3909060"/>
                <a:gd name="connsiteY37" fmla="*/ 795199 h 124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9060" h="1241822">
                  <a:moveTo>
                    <a:pt x="0" y="513259"/>
                  </a:moveTo>
                  <a:lnTo>
                    <a:pt x="289560" y="505639"/>
                  </a:lnTo>
                  <a:cubicBezTo>
                    <a:pt x="368300" y="502464"/>
                    <a:pt x="435610" y="513894"/>
                    <a:pt x="472440" y="494209"/>
                  </a:cubicBezTo>
                  <a:cubicBezTo>
                    <a:pt x="509270" y="474524"/>
                    <a:pt x="502920" y="452299"/>
                    <a:pt x="510540" y="387529"/>
                  </a:cubicBezTo>
                  <a:cubicBezTo>
                    <a:pt x="518160" y="322759"/>
                    <a:pt x="513715" y="163374"/>
                    <a:pt x="518160" y="105589"/>
                  </a:cubicBezTo>
                  <a:cubicBezTo>
                    <a:pt x="522605" y="47804"/>
                    <a:pt x="521970" y="54789"/>
                    <a:pt x="537210" y="40819"/>
                  </a:cubicBezTo>
                  <a:cubicBezTo>
                    <a:pt x="552450" y="26849"/>
                    <a:pt x="589915" y="-30936"/>
                    <a:pt x="609600" y="21769"/>
                  </a:cubicBezTo>
                  <a:cubicBezTo>
                    <a:pt x="629285" y="74474"/>
                    <a:pt x="639445" y="277039"/>
                    <a:pt x="655320" y="357049"/>
                  </a:cubicBezTo>
                  <a:cubicBezTo>
                    <a:pt x="671195" y="437059"/>
                    <a:pt x="676275" y="475794"/>
                    <a:pt x="704850" y="501829"/>
                  </a:cubicBezTo>
                  <a:cubicBezTo>
                    <a:pt x="733425" y="527864"/>
                    <a:pt x="826770" y="513259"/>
                    <a:pt x="826770" y="513259"/>
                  </a:cubicBezTo>
                  <a:cubicBezTo>
                    <a:pt x="875030" y="518339"/>
                    <a:pt x="946785" y="520244"/>
                    <a:pt x="994410" y="532309"/>
                  </a:cubicBezTo>
                  <a:cubicBezTo>
                    <a:pt x="1042035" y="544374"/>
                    <a:pt x="1043940" y="571044"/>
                    <a:pt x="1112520" y="585649"/>
                  </a:cubicBezTo>
                  <a:cubicBezTo>
                    <a:pt x="1181100" y="600254"/>
                    <a:pt x="1405890" y="619939"/>
                    <a:pt x="1405890" y="619939"/>
                  </a:cubicBezTo>
                  <a:cubicBezTo>
                    <a:pt x="1484630" y="628829"/>
                    <a:pt x="1534160" y="635814"/>
                    <a:pt x="1584960" y="638989"/>
                  </a:cubicBezTo>
                  <a:cubicBezTo>
                    <a:pt x="1635760" y="642164"/>
                    <a:pt x="1685925" y="625019"/>
                    <a:pt x="1710690" y="638989"/>
                  </a:cubicBezTo>
                  <a:cubicBezTo>
                    <a:pt x="1735455" y="652959"/>
                    <a:pt x="1724025" y="662484"/>
                    <a:pt x="1733550" y="722809"/>
                  </a:cubicBezTo>
                  <a:cubicBezTo>
                    <a:pt x="1743075" y="783134"/>
                    <a:pt x="1751330" y="974269"/>
                    <a:pt x="1767840" y="1000939"/>
                  </a:cubicBezTo>
                  <a:cubicBezTo>
                    <a:pt x="1784350" y="1027609"/>
                    <a:pt x="1818640" y="929184"/>
                    <a:pt x="1832610" y="882829"/>
                  </a:cubicBezTo>
                  <a:cubicBezTo>
                    <a:pt x="1846580" y="836474"/>
                    <a:pt x="1837055" y="795199"/>
                    <a:pt x="1851660" y="722809"/>
                  </a:cubicBezTo>
                  <a:cubicBezTo>
                    <a:pt x="1866265" y="650419"/>
                    <a:pt x="1898650" y="464999"/>
                    <a:pt x="1920240" y="448489"/>
                  </a:cubicBezTo>
                  <a:cubicBezTo>
                    <a:pt x="1941830" y="431979"/>
                    <a:pt x="1968500" y="568504"/>
                    <a:pt x="1981200" y="623749"/>
                  </a:cubicBezTo>
                  <a:cubicBezTo>
                    <a:pt x="1993900" y="678994"/>
                    <a:pt x="1988185" y="747574"/>
                    <a:pt x="1996440" y="779959"/>
                  </a:cubicBezTo>
                  <a:cubicBezTo>
                    <a:pt x="2004695" y="812344"/>
                    <a:pt x="2006600" y="807264"/>
                    <a:pt x="2030730" y="818059"/>
                  </a:cubicBezTo>
                  <a:cubicBezTo>
                    <a:pt x="2054860" y="828854"/>
                    <a:pt x="2095500" y="837744"/>
                    <a:pt x="2141220" y="844729"/>
                  </a:cubicBezTo>
                  <a:cubicBezTo>
                    <a:pt x="2186940" y="851714"/>
                    <a:pt x="2262505" y="863779"/>
                    <a:pt x="2305050" y="859969"/>
                  </a:cubicBezTo>
                  <a:cubicBezTo>
                    <a:pt x="2347595" y="856159"/>
                    <a:pt x="2365375" y="840919"/>
                    <a:pt x="2396490" y="821869"/>
                  </a:cubicBezTo>
                  <a:cubicBezTo>
                    <a:pt x="2427605" y="802819"/>
                    <a:pt x="2440940" y="760274"/>
                    <a:pt x="2491740" y="745669"/>
                  </a:cubicBezTo>
                  <a:cubicBezTo>
                    <a:pt x="2542540" y="731064"/>
                    <a:pt x="2650490" y="729794"/>
                    <a:pt x="2701290" y="734239"/>
                  </a:cubicBezTo>
                  <a:cubicBezTo>
                    <a:pt x="2752090" y="738684"/>
                    <a:pt x="2769235" y="701854"/>
                    <a:pt x="2796540" y="772339"/>
                  </a:cubicBezTo>
                  <a:cubicBezTo>
                    <a:pt x="2823845" y="842824"/>
                    <a:pt x="2840355" y="1083489"/>
                    <a:pt x="2865120" y="1157149"/>
                  </a:cubicBezTo>
                  <a:cubicBezTo>
                    <a:pt x="2889885" y="1230809"/>
                    <a:pt x="2921635" y="1272719"/>
                    <a:pt x="2945130" y="1214299"/>
                  </a:cubicBezTo>
                  <a:cubicBezTo>
                    <a:pt x="2968625" y="1155879"/>
                    <a:pt x="2983865" y="884734"/>
                    <a:pt x="3006090" y="806629"/>
                  </a:cubicBezTo>
                  <a:cubicBezTo>
                    <a:pt x="3028315" y="728524"/>
                    <a:pt x="3035935" y="757734"/>
                    <a:pt x="3078480" y="745669"/>
                  </a:cubicBezTo>
                  <a:cubicBezTo>
                    <a:pt x="3121025" y="733604"/>
                    <a:pt x="3261360" y="734239"/>
                    <a:pt x="3261360" y="734239"/>
                  </a:cubicBezTo>
                  <a:cubicBezTo>
                    <a:pt x="3330575" y="732969"/>
                    <a:pt x="3430270" y="728524"/>
                    <a:pt x="3493770" y="738049"/>
                  </a:cubicBezTo>
                  <a:cubicBezTo>
                    <a:pt x="3557270" y="747574"/>
                    <a:pt x="3584575" y="780594"/>
                    <a:pt x="3642360" y="791389"/>
                  </a:cubicBezTo>
                  <a:cubicBezTo>
                    <a:pt x="3700145" y="802184"/>
                    <a:pt x="3796030" y="802184"/>
                    <a:pt x="3840480" y="802819"/>
                  </a:cubicBezTo>
                  <a:cubicBezTo>
                    <a:pt x="3884930" y="803454"/>
                    <a:pt x="3896995" y="799326"/>
                    <a:pt x="3909060" y="79519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-96580" y="2420888"/>
            <a:ext cx="4150634" cy="1812381"/>
            <a:chOff x="-96580" y="4499599"/>
            <a:chExt cx="4452556" cy="1944216"/>
          </a:xfrm>
        </p:grpSpPr>
        <p:cxnSp>
          <p:nvCxnSpPr>
            <p:cNvPr id="4" name="直線矢印コネクタ 3"/>
            <p:cNvCxnSpPr/>
            <p:nvPr/>
          </p:nvCxnSpPr>
          <p:spPr>
            <a:xfrm flipV="1">
              <a:off x="364466" y="4499599"/>
              <a:ext cx="0" cy="187220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/>
            <p:cNvCxnSpPr/>
            <p:nvPr/>
          </p:nvCxnSpPr>
          <p:spPr>
            <a:xfrm>
              <a:off x="95807" y="6083775"/>
              <a:ext cx="4260169" cy="113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42"/>
            <p:cNvSpPr txBox="1">
              <a:spLocks noChangeArrowheads="1"/>
            </p:cNvSpPr>
            <p:nvPr/>
          </p:nvSpPr>
          <p:spPr bwMode="auto">
            <a:xfrm>
              <a:off x="-96580" y="4809568"/>
              <a:ext cx="26439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値</a:t>
              </a:r>
            </a:p>
          </p:txBody>
        </p:sp>
        <p:sp>
          <p:nvSpPr>
            <p:cNvPr id="7" name="テキスト ボックス 43"/>
            <p:cNvSpPr txBox="1">
              <a:spLocks noChangeArrowheads="1"/>
            </p:cNvSpPr>
            <p:nvPr/>
          </p:nvSpPr>
          <p:spPr bwMode="auto">
            <a:xfrm>
              <a:off x="3624199" y="6113727"/>
              <a:ext cx="429855" cy="33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Calibri" pitchFamily="34" charset="0"/>
                </a:rPr>
                <a:t>位置</a:t>
              </a: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395536" y="5114411"/>
              <a:ext cx="3835546" cy="843754"/>
            </a:xfrm>
            <a:custGeom>
              <a:avLst/>
              <a:gdLst>
                <a:gd name="connsiteX0" fmla="*/ 0 w 3826042"/>
                <a:gd name="connsiteY0" fmla="*/ 753350 h 993981"/>
                <a:gd name="connsiteX1" fmla="*/ 320842 w 3826042"/>
                <a:gd name="connsiteY1" fmla="*/ 681160 h 993981"/>
                <a:gd name="connsiteX2" fmla="*/ 529390 w 3826042"/>
                <a:gd name="connsiteY2" fmla="*/ 576886 h 993981"/>
                <a:gd name="connsiteX3" fmla="*/ 609600 w 3826042"/>
                <a:gd name="connsiteY3" fmla="*/ 223960 h 993981"/>
                <a:gd name="connsiteX4" fmla="*/ 986590 w 3826042"/>
                <a:gd name="connsiteY4" fmla="*/ 71560 h 993981"/>
                <a:gd name="connsiteX5" fmla="*/ 1371600 w 3826042"/>
                <a:gd name="connsiteY5" fmla="*/ 31455 h 993981"/>
                <a:gd name="connsiteX6" fmla="*/ 1724526 w 3826042"/>
                <a:gd name="connsiteY6" fmla="*/ 15413 h 993981"/>
                <a:gd name="connsiteX7" fmla="*/ 1868905 w 3826042"/>
                <a:gd name="connsiteY7" fmla="*/ 264065 h 993981"/>
                <a:gd name="connsiteX8" fmla="*/ 1989221 w 3826042"/>
                <a:gd name="connsiteY8" fmla="*/ 79581 h 993981"/>
                <a:gd name="connsiteX9" fmla="*/ 2454442 w 3826042"/>
                <a:gd name="connsiteY9" fmla="*/ 288129 h 993981"/>
                <a:gd name="connsiteX10" fmla="*/ 2775284 w 3826042"/>
                <a:gd name="connsiteY10" fmla="*/ 336255 h 993981"/>
                <a:gd name="connsiteX11" fmla="*/ 2887579 w 3826042"/>
                <a:gd name="connsiteY11" fmla="*/ 793455 h 993981"/>
                <a:gd name="connsiteX12" fmla="*/ 3112169 w 3826042"/>
                <a:gd name="connsiteY12" fmla="*/ 897729 h 993981"/>
                <a:gd name="connsiteX13" fmla="*/ 3521242 w 3826042"/>
                <a:gd name="connsiteY13" fmla="*/ 889707 h 993981"/>
                <a:gd name="connsiteX14" fmla="*/ 3826042 w 3826042"/>
                <a:gd name="connsiteY14" fmla="*/ 993981 h 9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6042" h="993981">
                  <a:moveTo>
                    <a:pt x="0" y="753350"/>
                  </a:moveTo>
                  <a:cubicBezTo>
                    <a:pt x="116305" y="731960"/>
                    <a:pt x="232610" y="710571"/>
                    <a:pt x="320842" y="681160"/>
                  </a:cubicBezTo>
                  <a:cubicBezTo>
                    <a:pt x="409074" y="651749"/>
                    <a:pt x="481264" y="653086"/>
                    <a:pt x="529390" y="576886"/>
                  </a:cubicBezTo>
                  <a:cubicBezTo>
                    <a:pt x="577516" y="500686"/>
                    <a:pt x="533400" y="308181"/>
                    <a:pt x="609600" y="223960"/>
                  </a:cubicBezTo>
                  <a:cubicBezTo>
                    <a:pt x="685800" y="139739"/>
                    <a:pt x="859590" y="103644"/>
                    <a:pt x="986590" y="71560"/>
                  </a:cubicBezTo>
                  <a:cubicBezTo>
                    <a:pt x="1113590" y="39476"/>
                    <a:pt x="1248611" y="40813"/>
                    <a:pt x="1371600" y="31455"/>
                  </a:cubicBezTo>
                  <a:cubicBezTo>
                    <a:pt x="1494589" y="22097"/>
                    <a:pt x="1641642" y="-23355"/>
                    <a:pt x="1724526" y="15413"/>
                  </a:cubicBezTo>
                  <a:cubicBezTo>
                    <a:pt x="1807410" y="54181"/>
                    <a:pt x="1824789" y="253370"/>
                    <a:pt x="1868905" y="264065"/>
                  </a:cubicBezTo>
                  <a:cubicBezTo>
                    <a:pt x="1913021" y="274760"/>
                    <a:pt x="1891632" y="75570"/>
                    <a:pt x="1989221" y="79581"/>
                  </a:cubicBezTo>
                  <a:cubicBezTo>
                    <a:pt x="2086810" y="83592"/>
                    <a:pt x="2323432" y="245350"/>
                    <a:pt x="2454442" y="288129"/>
                  </a:cubicBezTo>
                  <a:cubicBezTo>
                    <a:pt x="2585452" y="330908"/>
                    <a:pt x="2703095" y="252034"/>
                    <a:pt x="2775284" y="336255"/>
                  </a:cubicBezTo>
                  <a:cubicBezTo>
                    <a:pt x="2847473" y="420476"/>
                    <a:pt x="2831431" y="699876"/>
                    <a:pt x="2887579" y="793455"/>
                  </a:cubicBezTo>
                  <a:cubicBezTo>
                    <a:pt x="2943727" y="887034"/>
                    <a:pt x="3006559" y="881687"/>
                    <a:pt x="3112169" y="897729"/>
                  </a:cubicBezTo>
                  <a:cubicBezTo>
                    <a:pt x="3217780" y="913771"/>
                    <a:pt x="3402263" y="873665"/>
                    <a:pt x="3521242" y="889707"/>
                  </a:cubicBezTo>
                  <a:cubicBezTo>
                    <a:pt x="3640221" y="905749"/>
                    <a:pt x="3733131" y="949865"/>
                    <a:pt x="3826042" y="9939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5" name="Picture 2" descr="C:\Users\makoto\Desktop\新しいフォルダー\flat01\42538c5cae67d70bfe2e7f674ba74a65\res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439703" cy="199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右矢印 17"/>
          <p:cNvSpPr/>
          <p:nvPr/>
        </p:nvSpPr>
        <p:spPr>
          <a:xfrm>
            <a:off x="4139952" y="2718968"/>
            <a:ext cx="1008112" cy="999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83968" y="3034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微分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11291" y="2571302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傾き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 rot="10800000">
            <a:off x="4139952" y="4941168"/>
            <a:ext cx="1008112" cy="999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29725" y="52373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積分</a:t>
            </a:r>
          </a:p>
        </p:txBody>
      </p:sp>
      <p:sp>
        <p:nvSpPr>
          <p:cNvPr id="24" name="テキスト ボックス 42"/>
          <p:cNvSpPr txBox="1">
            <a:spLocks noChangeArrowheads="1"/>
          </p:cNvSpPr>
          <p:nvPr/>
        </p:nvSpPr>
        <p:spPr bwMode="auto">
          <a:xfrm>
            <a:off x="1097309" y="5148481"/>
            <a:ext cx="20345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lang="en-US" altLang="ja-JP" sz="3200" dirty="0">
                <a:latin typeface="Calibri" pitchFamily="34" charset="0"/>
              </a:rPr>
              <a:t>3</a:t>
            </a:r>
            <a:r>
              <a:rPr lang="ja-JP" altLang="en-US" sz="3200" dirty="0">
                <a:latin typeface="Calibri" pitchFamily="34" charset="0"/>
              </a:rPr>
              <a:t>次元形状</a:t>
            </a:r>
          </a:p>
        </p:txBody>
      </p:sp>
    </p:spTree>
    <p:extLst>
      <p:ext uri="{BB962C8B-B14F-4D97-AF65-F5344CB8AC3E}">
        <p14:creationId xmlns:p14="http://schemas.microsoft.com/office/powerpoint/2010/main" val="237719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13948</TotalTime>
  <Words>2127</Words>
  <Application>Microsoft Office PowerPoint</Application>
  <PresentationFormat>画面に合わせる (4:3)</PresentationFormat>
  <Paragraphs>523</Paragraphs>
  <Slides>100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100</vt:i4>
      </vt:variant>
    </vt:vector>
  </HeadingPairs>
  <TitlesOfParts>
    <vt:vector size="106" baseType="lpstr">
      <vt:lpstr>ＭＳ Ｐゴシック</vt:lpstr>
      <vt:lpstr>Arial</vt:lpstr>
      <vt:lpstr>Calibri</vt:lpstr>
      <vt:lpstr>Times New Roman</vt:lpstr>
      <vt:lpstr>Wingdings</vt:lpstr>
      <vt:lpstr>Office テーマ</vt:lpstr>
      <vt:lpstr>3次元ゲームシーンの学習に 基づく単一画像の3次元化</vt:lpstr>
      <vt:lpstr>1枚の画像を3次元化したい</vt:lpstr>
      <vt:lpstr>1枚の画像を3次元化したい</vt:lpstr>
      <vt:lpstr>1枚の画像を3次元化したい</vt:lpstr>
      <vt:lpstr>1枚の画像を3次元化したい</vt:lpstr>
      <vt:lpstr>1枚の画像を3次元化したい</vt:lpstr>
      <vt:lpstr>1枚の画像を3次元化したい</vt:lpstr>
      <vt:lpstr>1枚の画像を3次元化したい</vt:lpstr>
      <vt:lpstr>既存研究</vt:lpstr>
      <vt:lpstr>既存研究</vt:lpstr>
      <vt:lpstr>既存研究</vt:lpstr>
      <vt:lpstr>既存研究</vt:lpstr>
      <vt:lpstr>既存研究</vt:lpstr>
      <vt:lpstr>既存研究</vt:lpstr>
      <vt:lpstr>既存研究</vt:lpstr>
      <vt:lpstr>既存研究</vt:lpstr>
      <vt:lpstr>既存研究</vt:lpstr>
      <vt:lpstr>既存研究</vt:lpstr>
      <vt:lpstr>既存研究</vt:lpstr>
      <vt:lpstr>提案手法</vt:lpstr>
      <vt:lpstr>提案手法</vt:lpstr>
      <vt:lpstr>提案手法</vt:lpstr>
      <vt:lpstr>提案手法</vt:lpstr>
      <vt:lpstr>提案手法</vt:lpstr>
      <vt:lpstr>提案手法</vt:lpstr>
      <vt:lpstr>提案手法</vt:lpstr>
      <vt:lpstr>提案手法</vt:lpstr>
      <vt:lpstr>提案手法</vt:lpstr>
      <vt:lpstr>提案手法</vt:lpstr>
      <vt:lpstr>提案手法</vt:lpstr>
      <vt:lpstr>提案手法</vt:lpstr>
      <vt:lpstr>提案手法</vt:lpstr>
      <vt:lpstr>学習データ</vt:lpstr>
      <vt:lpstr>学習データ</vt:lpstr>
      <vt:lpstr>学習データ</vt:lpstr>
      <vt:lpstr>学習データ</vt:lpstr>
      <vt:lpstr>学習データ</vt:lpstr>
      <vt:lpstr>代表的な法線の選出</vt:lpstr>
      <vt:lpstr>代表的な法線の選出</vt:lpstr>
      <vt:lpstr>代表的な法線の選出</vt:lpstr>
      <vt:lpstr>代表的な法線の選出</vt:lpstr>
      <vt:lpstr>コーナーと線分検出</vt:lpstr>
      <vt:lpstr>コーナーと線分検出</vt:lpstr>
      <vt:lpstr>コーナーと線分検出</vt:lpstr>
      <vt:lpstr>コーナーと線分検出</vt:lpstr>
      <vt:lpstr>コーナーと線分検出</vt:lpstr>
      <vt:lpstr>コーナーと線分検出</vt:lpstr>
      <vt:lpstr>コーナーと線分検出</vt:lpstr>
      <vt:lpstr>コーナーと形状の関係</vt:lpstr>
      <vt:lpstr>コーナーと形状の関係</vt:lpstr>
      <vt:lpstr>コーナーと形状の関係</vt:lpstr>
      <vt:lpstr>コーナーと形状の関係</vt:lpstr>
      <vt:lpstr>コーナーと形状の関係</vt:lpstr>
      <vt:lpstr>コーナーと形状の関係</vt:lpstr>
      <vt:lpstr>線分と形状の関係</vt:lpstr>
      <vt:lpstr>線分と形状の関係</vt:lpstr>
      <vt:lpstr>線分と形状の関係</vt:lpstr>
      <vt:lpstr>線分と形状の関係</vt:lpstr>
      <vt:lpstr>3次元構築</vt:lpstr>
      <vt:lpstr>3次元構築</vt:lpstr>
      <vt:lpstr>3次元構築</vt:lpstr>
      <vt:lpstr>Markov Random Fieldの構築</vt:lpstr>
      <vt:lpstr>Markov Random Fieldの構築</vt:lpstr>
      <vt:lpstr>Markov Random Fieldの構築</vt:lpstr>
      <vt:lpstr>Markov Random Fieldの構築</vt:lpstr>
      <vt:lpstr>Markov Random Fieldの構築</vt:lpstr>
      <vt:lpstr>Markov Random Fieldの構築</vt:lpstr>
      <vt:lpstr>Markov Random Fieldの構築</vt:lpstr>
      <vt:lpstr>Markov Random Fieldの構築</vt:lpstr>
      <vt:lpstr>Markov Random Fieldの構築</vt:lpstr>
      <vt:lpstr>Markov Random Fieldの構築</vt:lpstr>
      <vt:lpstr>Markov Random Fieldの構築</vt:lpstr>
      <vt:lpstr>Markov Random Fieldの構築</vt:lpstr>
      <vt:lpstr>Markov Random Fieldの構築</vt:lpstr>
      <vt:lpstr>Markov Random Fieldの構築</vt:lpstr>
      <vt:lpstr>3次元構築</vt:lpstr>
      <vt:lpstr>3次元構築</vt:lpstr>
      <vt:lpstr>結果と考察</vt:lpstr>
      <vt:lpstr>結果と考察</vt:lpstr>
      <vt:lpstr>結果と考察</vt:lpstr>
      <vt:lpstr>結果と考察</vt:lpstr>
      <vt:lpstr>結果と考察</vt:lpstr>
      <vt:lpstr>パラメータ</vt:lpstr>
      <vt:lpstr>結果と考察</vt:lpstr>
      <vt:lpstr>結果と考察</vt:lpstr>
      <vt:lpstr>結果と考察</vt:lpstr>
      <vt:lpstr>結果と考察</vt:lpstr>
      <vt:lpstr>結果と考察</vt:lpstr>
      <vt:lpstr>結果と考察</vt:lpstr>
      <vt:lpstr>結果と考察</vt:lpstr>
      <vt:lpstr>結果と考察</vt:lpstr>
      <vt:lpstr>結果と考察</vt:lpstr>
      <vt:lpstr>PowerPoint プレゼンテーション</vt:lpstr>
      <vt:lpstr>コーナー＆線分検出</vt:lpstr>
      <vt:lpstr>PowerPoint プレゼンテーション</vt:lpstr>
      <vt:lpstr>結果と考察</vt:lpstr>
      <vt:lpstr>結果と考察</vt:lpstr>
      <vt:lpstr>結果と考察</vt:lpstr>
      <vt:lpstr>結果と考察</vt:lpstr>
      <vt:lpstr>結果と考察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makoto</dc:creator>
  <cp:lastModifiedBy>okabe.makoto</cp:lastModifiedBy>
  <cp:revision>179</cp:revision>
  <dcterms:created xsi:type="dcterms:W3CDTF">2012-01-13T09:07:34Z</dcterms:created>
  <dcterms:modified xsi:type="dcterms:W3CDTF">2021-05-13T05:58:01Z</dcterms:modified>
</cp:coreProperties>
</file>